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embeddedFontLst>
    <p:embeddedFont>
      <p:font typeface="Raleway"/>
      <p:regular r:id="rId73"/>
      <p:bold r:id="rId74"/>
      <p:italic r:id="rId75"/>
      <p:boldItalic r:id="rId76"/>
    </p:embeddedFont>
    <p:embeddedFont>
      <p:font typeface="Roboto Mono Medium"/>
      <p:regular r:id="rId77"/>
      <p:bold r:id="rId78"/>
      <p:italic r:id="rId79"/>
      <p:boldItalic r:id="rId80"/>
    </p:embeddedFont>
    <p:embeddedFont>
      <p:font typeface="VT323"/>
      <p:regular r:id="rId81"/>
    </p:embeddedFont>
    <p:embeddedFont>
      <p:font typeface="Roboto Mono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Andreza Mattoso da Cunh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484A66C-88B6-4F5B-A0C8-6792A2A96547}">
  <a:tblStyle styleId="{5484A66C-88B6-4F5B-A0C8-6792A2A965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41BCFD5-B977-4BA9-9386-F27702D251FD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obotoMono-italic.fntdata"/><Relationship Id="rId83" Type="http://schemas.openxmlformats.org/officeDocument/2006/relationships/font" Target="fonts/RobotoMono-bold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85" Type="http://schemas.openxmlformats.org/officeDocument/2006/relationships/font" Target="fonts/RobotoMono-boldItalic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MonoMedium-boldItalic.fntdata"/><Relationship Id="rId82" Type="http://schemas.openxmlformats.org/officeDocument/2006/relationships/font" Target="fonts/RobotoMono-regular.fntdata"/><Relationship Id="rId81" Type="http://schemas.openxmlformats.org/officeDocument/2006/relationships/font" Target="fonts/VT323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aleway-regular.fntdata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Raleway-italic.fntdata"/><Relationship Id="rId30" Type="http://schemas.openxmlformats.org/officeDocument/2006/relationships/slide" Target="slides/slide24.xml"/><Relationship Id="rId74" Type="http://schemas.openxmlformats.org/officeDocument/2006/relationships/font" Target="fonts/Raleway-bold.fntdata"/><Relationship Id="rId33" Type="http://schemas.openxmlformats.org/officeDocument/2006/relationships/slide" Target="slides/slide27.xml"/><Relationship Id="rId77" Type="http://schemas.openxmlformats.org/officeDocument/2006/relationships/font" Target="fonts/RobotoMonoMedium-regular.fntdata"/><Relationship Id="rId32" Type="http://schemas.openxmlformats.org/officeDocument/2006/relationships/slide" Target="slides/slide26.xml"/><Relationship Id="rId76" Type="http://schemas.openxmlformats.org/officeDocument/2006/relationships/font" Target="fonts/Raleway-boldItalic.fntdata"/><Relationship Id="rId35" Type="http://schemas.openxmlformats.org/officeDocument/2006/relationships/slide" Target="slides/slide29.xml"/><Relationship Id="rId79" Type="http://schemas.openxmlformats.org/officeDocument/2006/relationships/font" Target="fonts/RobotoMonoMedium-italic.fntdata"/><Relationship Id="rId34" Type="http://schemas.openxmlformats.org/officeDocument/2006/relationships/slide" Target="slides/slide28.xml"/><Relationship Id="rId78" Type="http://schemas.openxmlformats.org/officeDocument/2006/relationships/font" Target="fonts/RobotoMonoMedium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9-27T13:41:13.695">
    <p:pos x="1029" y="2293"/>
    <p:text>aluno = {"nome": "Ana", "idade": 21}
print(aluno["nome"]) # Ana</p:text>
  </p:cm>
  <p:cm authorId="0" idx="2" dt="2025-09-27T13:41:01.673">
    <p:pos x="1029" y="1199"/>
    <p:text>frutas = ["maçã", "banana", "laranja"]
print(frutas[1]) # banana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10-01T20:30:32.744">
    <p:pos x="6000" y="0"/>
    <p:text>#Conferência de tipo de variável:
specie = "human"
age = "42"
height = 170
print(type(specie))
print(type(age))
print(type(heigth))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d3401ed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d3401ed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84240034c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84240034c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84240034c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84240034c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84240034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84240034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1d838b627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1d838b627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84240034c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84240034c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84240034c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84240034c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3fb61485a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3fb61485a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8cb0229de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8cb0229de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84240034c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84240034c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87288eee9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87288eee9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1d838b62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1d838b62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6689ed089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6689ed089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6689ed089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6689ed089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84240034c4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84240034c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84240034c4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84240034c4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84240034c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84240034c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84240034c4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84240034c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84240034c4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84240034c4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84240034c4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84240034c4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84240034c4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84240034c4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87288eee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87288eee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84240034c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84240034c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87288eee9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87288eee9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87288eee9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87288eee9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84240034c4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84240034c4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68a13209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68a13209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873fff78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873fff78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88ba93032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88ba93032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88ba93032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88ba93032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84240034c4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84240034c4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84240034c4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84240034c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84240034c4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84240034c4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1d838b627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1d838b627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84240034c4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84240034c4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84240034c4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84240034c4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84240034c4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84240034c4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87288eee9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87288eee9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e1d838b627_4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e1d838b627_4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87288eee9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87288eee9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87288eee9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87288eee9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dfe25653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dfe25653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6689ed089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6689ed089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6689ed089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6689ed089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1d838b62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1d838b62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6689ed089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6689ed089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6689ed089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6689ed089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6689ed089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6689ed089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68a132096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68a132096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68b74c0a0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68b74c0a0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68b74c0a0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68b74c0a0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68b74c0a0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68b74c0a0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68b74c0a0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68b74c0a0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87288eee9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387288eee9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6689ed089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6689ed089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fb61485a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3fb61485a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6689ed089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6689ed089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6689ed089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6689ed089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68a132096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68a132096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892b1026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892b1026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8928735c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38928735c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68b74c0a0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68b74c0a0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36c95c075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36c95c075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1d838b627_4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1d838b627_4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cb0229de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8cb0229de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84240034c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84240034c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hyperlink" Target="https://bit.ly/3A1uf1Q" TargetMode="External"/><Relationship Id="rId6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10" name="Google Shape;10;p2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/>
          <p:nvPr>
            <p:ph idx="2" type="pic"/>
          </p:nvPr>
        </p:nvSpPr>
        <p:spPr>
          <a:xfrm>
            <a:off x="5805375" y="1317075"/>
            <a:ext cx="2831700" cy="2648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606800" y="849600"/>
            <a:ext cx="5060700" cy="24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06800" y="3364900"/>
            <a:ext cx="4351500" cy="113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5" name="Google Shape;15;p2" title="Sin título-2.png"/>
          <p:cNvPicPr preferRelativeResize="0"/>
          <p:nvPr/>
        </p:nvPicPr>
        <p:blipFill rotWithShape="1">
          <a:blip r:embed="rId3">
            <a:alphaModFix/>
          </a:blip>
          <a:srcRect b="0" l="61982" r="0" t="0"/>
          <a:stretch/>
        </p:blipFill>
        <p:spPr>
          <a:xfrm>
            <a:off x="5805376" y="1051575"/>
            <a:ext cx="2831677" cy="265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1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72" name="Google Shape;72;p11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1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1"/>
          <p:cNvSpPr txBox="1"/>
          <p:nvPr>
            <p:ph hasCustomPrompt="1" type="title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/>
          <p:nvPr>
            <p:ph idx="1" type="subTitle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3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/>
          <p:nvPr>
            <p:ph type="title"/>
          </p:nvPr>
        </p:nvSpPr>
        <p:spPr>
          <a:xfrm>
            <a:off x="341850" y="654800"/>
            <a:ext cx="84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1107250" y="1796625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2" type="subTitle"/>
          </p:nvPr>
        </p:nvSpPr>
        <p:spPr>
          <a:xfrm>
            <a:off x="1107250" y="2442833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3" type="subTitle"/>
          </p:nvPr>
        </p:nvSpPr>
        <p:spPr>
          <a:xfrm>
            <a:off x="1107250" y="3089042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4" type="subTitle"/>
          </p:nvPr>
        </p:nvSpPr>
        <p:spPr>
          <a:xfrm>
            <a:off x="1107250" y="3735250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5" type="subTitle"/>
          </p:nvPr>
        </p:nvSpPr>
        <p:spPr>
          <a:xfrm>
            <a:off x="4851600" y="1796625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6" type="subTitle"/>
          </p:nvPr>
        </p:nvSpPr>
        <p:spPr>
          <a:xfrm>
            <a:off x="4851600" y="2442831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7" type="subTitle"/>
          </p:nvPr>
        </p:nvSpPr>
        <p:spPr>
          <a:xfrm>
            <a:off x="4851600" y="3089037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8" type="subTitle"/>
          </p:nvPr>
        </p:nvSpPr>
        <p:spPr>
          <a:xfrm>
            <a:off x="4851600" y="3735244"/>
            <a:ext cx="27999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9" type="title"/>
          </p:nvPr>
        </p:nvSpPr>
        <p:spPr>
          <a:xfrm>
            <a:off x="341850" y="3849550"/>
            <a:ext cx="7653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13" type="title"/>
          </p:nvPr>
        </p:nvSpPr>
        <p:spPr>
          <a:xfrm>
            <a:off x="341850" y="2560850"/>
            <a:ext cx="7653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14" type="title"/>
          </p:nvPr>
        </p:nvSpPr>
        <p:spPr>
          <a:xfrm>
            <a:off x="342582" y="1916800"/>
            <a:ext cx="7641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15" type="title"/>
          </p:nvPr>
        </p:nvSpPr>
        <p:spPr>
          <a:xfrm>
            <a:off x="341850" y="3205200"/>
            <a:ext cx="7653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16" type="title"/>
          </p:nvPr>
        </p:nvSpPr>
        <p:spPr>
          <a:xfrm>
            <a:off x="3985789" y="2561048"/>
            <a:ext cx="8658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17" type="title"/>
          </p:nvPr>
        </p:nvSpPr>
        <p:spPr>
          <a:xfrm>
            <a:off x="3985787" y="3205296"/>
            <a:ext cx="8658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18" type="title"/>
          </p:nvPr>
        </p:nvSpPr>
        <p:spPr>
          <a:xfrm>
            <a:off x="3985789" y="3849544"/>
            <a:ext cx="8658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19" type="title"/>
          </p:nvPr>
        </p:nvSpPr>
        <p:spPr>
          <a:xfrm>
            <a:off x="3985789" y="1916800"/>
            <a:ext cx="8658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96" name="Google Shape;96;p13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>
            <p:ph type="title"/>
          </p:nvPr>
        </p:nvSpPr>
        <p:spPr>
          <a:xfrm>
            <a:off x="679225" y="794675"/>
            <a:ext cx="7866600" cy="698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522850" y="1816950"/>
            <a:ext cx="6918600" cy="25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1" name="Google Shape;101;p14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>
            <p:ph type="title"/>
          </p:nvPr>
        </p:nvSpPr>
        <p:spPr>
          <a:xfrm>
            <a:off x="3789425" y="795800"/>
            <a:ext cx="4547700" cy="125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789425" y="2229300"/>
            <a:ext cx="4940100" cy="25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15"/>
          <p:cNvSpPr/>
          <p:nvPr>
            <p:ph idx="2" type="pic"/>
          </p:nvPr>
        </p:nvSpPr>
        <p:spPr>
          <a:xfrm>
            <a:off x="522525" y="1195150"/>
            <a:ext cx="2947200" cy="3341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07" name="Google Shape;107;p15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>
            <p:ph type="title"/>
          </p:nvPr>
        </p:nvSpPr>
        <p:spPr>
          <a:xfrm>
            <a:off x="341850" y="689750"/>
            <a:ext cx="8460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1" name="Google Shape;111;p16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7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114" name="Google Shape;114;p17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7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3145041" y="2118945"/>
            <a:ext cx="2599200" cy="20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2" type="subTitle"/>
          </p:nvPr>
        </p:nvSpPr>
        <p:spPr>
          <a:xfrm>
            <a:off x="341850" y="2118945"/>
            <a:ext cx="2599200" cy="20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3" type="subTitle"/>
          </p:nvPr>
        </p:nvSpPr>
        <p:spPr>
          <a:xfrm>
            <a:off x="5948257" y="2118945"/>
            <a:ext cx="2599200" cy="20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hasCustomPrompt="1" type="title"/>
          </p:nvPr>
        </p:nvSpPr>
        <p:spPr>
          <a:xfrm>
            <a:off x="3144432" y="1706300"/>
            <a:ext cx="6987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8"/>
          <p:cNvSpPr txBox="1"/>
          <p:nvPr>
            <p:ph hasCustomPrompt="1" idx="4" type="title"/>
          </p:nvPr>
        </p:nvSpPr>
        <p:spPr>
          <a:xfrm>
            <a:off x="341854" y="1706450"/>
            <a:ext cx="6975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4" name="Google Shape;124;p18"/>
          <p:cNvSpPr txBox="1"/>
          <p:nvPr>
            <p:ph hasCustomPrompt="1" idx="5" type="title"/>
          </p:nvPr>
        </p:nvSpPr>
        <p:spPr>
          <a:xfrm>
            <a:off x="5948295" y="1706300"/>
            <a:ext cx="6987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5" name="Google Shape;125;p18"/>
          <p:cNvSpPr txBox="1"/>
          <p:nvPr>
            <p:ph idx="6" type="title"/>
          </p:nvPr>
        </p:nvSpPr>
        <p:spPr>
          <a:xfrm>
            <a:off x="341850" y="654800"/>
            <a:ext cx="8249700" cy="60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26" name="Google Shape;126;p18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>
            <p:ph idx="1" type="subTitle"/>
          </p:nvPr>
        </p:nvSpPr>
        <p:spPr>
          <a:xfrm>
            <a:off x="330950" y="1987918"/>
            <a:ext cx="25794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2" type="subTitle"/>
          </p:nvPr>
        </p:nvSpPr>
        <p:spPr>
          <a:xfrm>
            <a:off x="3225884" y="1987918"/>
            <a:ext cx="25794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3" type="subTitle"/>
          </p:nvPr>
        </p:nvSpPr>
        <p:spPr>
          <a:xfrm>
            <a:off x="330950" y="3392225"/>
            <a:ext cx="25794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4" type="subTitle"/>
          </p:nvPr>
        </p:nvSpPr>
        <p:spPr>
          <a:xfrm>
            <a:off x="3225884" y="3392225"/>
            <a:ext cx="25794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5" type="subTitle"/>
          </p:nvPr>
        </p:nvSpPr>
        <p:spPr>
          <a:xfrm>
            <a:off x="6120825" y="1987918"/>
            <a:ext cx="25794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6" type="subTitle"/>
          </p:nvPr>
        </p:nvSpPr>
        <p:spPr>
          <a:xfrm>
            <a:off x="6120825" y="3392225"/>
            <a:ext cx="25794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type="title"/>
          </p:nvPr>
        </p:nvSpPr>
        <p:spPr>
          <a:xfrm>
            <a:off x="341850" y="654800"/>
            <a:ext cx="7704000" cy="60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hasCustomPrompt="1" idx="7" type="title"/>
          </p:nvPr>
        </p:nvSpPr>
        <p:spPr>
          <a:xfrm>
            <a:off x="6132612" y="3071476"/>
            <a:ext cx="25746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9"/>
          <p:cNvSpPr txBox="1"/>
          <p:nvPr>
            <p:ph hasCustomPrompt="1" idx="8" type="title"/>
          </p:nvPr>
        </p:nvSpPr>
        <p:spPr>
          <a:xfrm>
            <a:off x="6132612" y="1677125"/>
            <a:ext cx="25746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9"/>
          <p:cNvSpPr txBox="1"/>
          <p:nvPr>
            <p:ph hasCustomPrompt="1" idx="9" type="title"/>
          </p:nvPr>
        </p:nvSpPr>
        <p:spPr>
          <a:xfrm>
            <a:off x="3239948" y="1677425"/>
            <a:ext cx="25746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9" name="Google Shape;139;p19"/>
          <p:cNvSpPr txBox="1"/>
          <p:nvPr>
            <p:ph hasCustomPrompt="1" idx="13" type="title"/>
          </p:nvPr>
        </p:nvSpPr>
        <p:spPr>
          <a:xfrm>
            <a:off x="3237714" y="3071476"/>
            <a:ext cx="25794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0" name="Google Shape;140;p19"/>
          <p:cNvSpPr txBox="1"/>
          <p:nvPr>
            <p:ph hasCustomPrompt="1" idx="14" type="title"/>
          </p:nvPr>
        </p:nvSpPr>
        <p:spPr>
          <a:xfrm>
            <a:off x="342736" y="1677125"/>
            <a:ext cx="2579400" cy="3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9"/>
          <p:cNvSpPr txBox="1"/>
          <p:nvPr>
            <p:ph hasCustomPrompt="1" idx="15" type="title"/>
          </p:nvPr>
        </p:nvSpPr>
        <p:spPr>
          <a:xfrm>
            <a:off x="342736" y="3071476"/>
            <a:ext cx="25794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42" name="Google Shape;142;p19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0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145" name="Google Shape;145;p20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0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20"/>
          <p:cNvSpPr txBox="1"/>
          <p:nvPr>
            <p:ph hasCustomPrompt="1" type="title"/>
          </p:nvPr>
        </p:nvSpPr>
        <p:spPr>
          <a:xfrm>
            <a:off x="792825" y="974863"/>
            <a:ext cx="38766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8" name="Google Shape;148;p20"/>
          <p:cNvSpPr txBox="1"/>
          <p:nvPr>
            <p:ph idx="1" type="subTitle"/>
          </p:nvPr>
        </p:nvSpPr>
        <p:spPr>
          <a:xfrm>
            <a:off x="792825" y="1629188"/>
            <a:ext cx="3876600" cy="44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0"/>
          <p:cNvSpPr txBox="1"/>
          <p:nvPr>
            <p:ph hasCustomPrompt="1" idx="2" type="title"/>
          </p:nvPr>
        </p:nvSpPr>
        <p:spPr>
          <a:xfrm>
            <a:off x="4298725" y="2743425"/>
            <a:ext cx="39291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0" name="Google Shape;150;p20"/>
          <p:cNvSpPr txBox="1"/>
          <p:nvPr>
            <p:ph idx="3" type="subTitle"/>
          </p:nvPr>
        </p:nvSpPr>
        <p:spPr>
          <a:xfrm>
            <a:off x="4298725" y="3498224"/>
            <a:ext cx="3929100" cy="44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18" name="Google Shape;18;p3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3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" name="Google Shape;20;p3" title="Sin título-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000" y="3371475"/>
            <a:ext cx="5515599" cy="13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 title="Sin título-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62" y="817950"/>
            <a:ext cx="5399452" cy="30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1860500" y="1532500"/>
            <a:ext cx="3459000" cy="1521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779673" y="1910725"/>
            <a:ext cx="778200" cy="76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3465325" y="3918575"/>
            <a:ext cx="51744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/>
          <p:nvPr>
            <p:ph idx="3" type="pic"/>
          </p:nvPr>
        </p:nvSpPr>
        <p:spPr>
          <a:xfrm flipH="1">
            <a:off x="6386650" y="947025"/>
            <a:ext cx="2107500" cy="2067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21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153" name="Google Shape;153;p21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1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" name="Google Shape;155;p21"/>
          <p:cNvSpPr txBox="1"/>
          <p:nvPr>
            <p:ph type="title"/>
          </p:nvPr>
        </p:nvSpPr>
        <p:spPr>
          <a:xfrm>
            <a:off x="669775" y="1143000"/>
            <a:ext cx="38523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56" name="Google Shape;156;p21"/>
          <p:cNvSpPr txBox="1"/>
          <p:nvPr>
            <p:ph idx="1" type="subTitle"/>
          </p:nvPr>
        </p:nvSpPr>
        <p:spPr>
          <a:xfrm>
            <a:off x="669775" y="1850750"/>
            <a:ext cx="36834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7" name="Google Shape;157;p21" title="Sin título-9.png"/>
          <p:cNvPicPr preferRelativeResize="0"/>
          <p:nvPr/>
        </p:nvPicPr>
        <p:blipFill rotWithShape="1">
          <a:blip r:embed="rId4">
            <a:alphaModFix/>
          </a:blip>
          <a:srcRect b="47106" l="19762" r="19446" t="14675"/>
          <a:stretch/>
        </p:blipFill>
        <p:spPr>
          <a:xfrm>
            <a:off x="4549250" y="1778300"/>
            <a:ext cx="3953100" cy="248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4865450" y="2464525"/>
            <a:ext cx="33207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and includes icons,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000" u="sng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2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161" name="Google Shape;161;p22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2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4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28" name="Google Shape;28;p4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4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3540003" y="1330738"/>
            <a:ext cx="3941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3540003" y="3067776"/>
            <a:ext cx="3941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latin typeface="VT323"/>
                <a:ea typeface="VT323"/>
                <a:cs typeface="VT323"/>
                <a:sym typeface="VT323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3540003" y="1827236"/>
            <a:ext cx="39414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3540003" y="3564275"/>
            <a:ext cx="39414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341850" y="654800"/>
            <a:ext cx="8573700" cy="60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39" name="Google Shape;39;p5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42" name="Google Shape;42;p6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6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Google Shape;44;p6"/>
          <p:cNvSpPr txBox="1"/>
          <p:nvPr>
            <p:ph type="title"/>
          </p:nvPr>
        </p:nvSpPr>
        <p:spPr>
          <a:xfrm>
            <a:off x="341850" y="654800"/>
            <a:ext cx="8460300" cy="60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45" name="Google Shape;45;p6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7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48" name="Google Shape;48;p7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7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0;p7"/>
          <p:cNvSpPr txBox="1"/>
          <p:nvPr>
            <p:ph type="title"/>
          </p:nvPr>
        </p:nvSpPr>
        <p:spPr>
          <a:xfrm>
            <a:off x="228600" y="228600"/>
            <a:ext cx="3998400" cy="144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1609625" y="2066125"/>
            <a:ext cx="3824100" cy="25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7"/>
          <p:cNvSpPr/>
          <p:nvPr>
            <p:ph idx="2" type="pic"/>
          </p:nvPr>
        </p:nvSpPr>
        <p:spPr>
          <a:xfrm>
            <a:off x="5715849" y="0"/>
            <a:ext cx="3428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8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55" name="Google Shape;55;p8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8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9"/>
          <p:cNvGrpSpPr/>
          <p:nvPr/>
        </p:nvGrpSpPr>
        <p:grpSpPr>
          <a:xfrm>
            <a:off x="84988" y="78599"/>
            <a:ext cx="8974027" cy="4925051"/>
            <a:chOff x="84988" y="78599"/>
            <a:chExt cx="8974027" cy="4925051"/>
          </a:xfrm>
        </p:grpSpPr>
        <p:pic>
          <p:nvPicPr>
            <p:cNvPr id="60" name="Google Shape;60;p9" title="Sin título-7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88" y="78599"/>
              <a:ext cx="8974027" cy="492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9" title="Sin título-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400" y="196675"/>
              <a:ext cx="8645002" cy="308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2" type="subTitle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 title="Sin título-7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8" y="78599"/>
            <a:ext cx="8974027" cy="49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/>
          <p:nvPr>
            <p:ph idx="2" type="pic"/>
          </p:nvPr>
        </p:nvSpPr>
        <p:spPr>
          <a:xfrm>
            <a:off x="191450" y="686275"/>
            <a:ext cx="8758200" cy="4130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type="title"/>
          </p:nvPr>
        </p:nvSpPr>
        <p:spPr>
          <a:xfrm>
            <a:off x="6584125" y="3792925"/>
            <a:ext cx="2004000" cy="69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69" name="Google Shape;69;p10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96675"/>
            <a:ext cx="8645002" cy="30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T323"/>
              <a:buNone/>
              <a:defRPr sz="32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2.xml"/><Relationship Id="rId4" Type="http://schemas.openxmlformats.org/officeDocument/2006/relationships/image" Target="../media/image6.jp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5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6.xml"/><Relationship Id="rId3" Type="http://schemas.openxmlformats.org/officeDocument/2006/relationships/hyperlink" Target="mailto:andreza.cunha@usp.br" TargetMode="External"/><Relationship Id="rId4" Type="http://schemas.openxmlformats.org/officeDocument/2006/relationships/hyperlink" Target="mailto:gustavo.lelli@usp.br" TargetMode="External"/><Relationship Id="rId5" Type="http://schemas.openxmlformats.org/officeDocument/2006/relationships/hyperlink" Target="mailto:renatoacsantos@gmail.com" TargetMode="External"/><Relationship Id="rId6" Type="http://schemas.openxmlformats.org/officeDocument/2006/relationships/hyperlink" Target="mailto:renatoacsantos@gmail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 title="nature-landscape-with-vegetation-flora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1657" r="9487" t="9673"/>
          <a:stretch/>
        </p:blipFill>
        <p:spPr>
          <a:xfrm>
            <a:off x="5805375" y="1317075"/>
            <a:ext cx="2831677" cy="2545826"/>
          </a:xfrm>
          <a:prstGeom prst="rect">
            <a:avLst/>
          </a:prstGeom>
        </p:spPr>
      </p:pic>
      <p:sp>
        <p:nvSpPr>
          <p:cNvPr id="169" name="Google Shape;169;p24"/>
          <p:cNvSpPr txBox="1"/>
          <p:nvPr>
            <p:ph type="ctrTitle"/>
          </p:nvPr>
        </p:nvSpPr>
        <p:spPr>
          <a:xfrm>
            <a:off x="606800" y="727716"/>
            <a:ext cx="5060700" cy="29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0000FF"/>
                </a:solidFill>
              </a:rPr>
              <a:t>Introdução</a:t>
            </a:r>
            <a:endParaRPr sz="70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0000FF"/>
                </a:solidFill>
              </a:rPr>
              <a:t>a programação</a:t>
            </a:r>
            <a:endParaRPr sz="70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0000FF"/>
                </a:solidFill>
              </a:rPr>
              <a:t>e</a:t>
            </a:r>
            <a:r>
              <a:rPr lang="en" sz="7000">
                <a:solidFill>
                  <a:srgbClr val="0000FF"/>
                </a:solidFill>
              </a:rPr>
              <a:t>m Python</a:t>
            </a:r>
            <a:endParaRPr sz="7000">
              <a:solidFill>
                <a:srgbClr val="0000FF"/>
              </a:solidFill>
            </a:endParaRPr>
          </a:p>
        </p:txBody>
      </p:sp>
      <p:sp>
        <p:nvSpPr>
          <p:cNvPr id="170" name="Google Shape;170;p24"/>
          <p:cNvSpPr txBox="1"/>
          <p:nvPr>
            <p:ph idx="1" type="subTitle"/>
          </p:nvPr>
        </p:nvSpPr>
        <p:spPr>
          <a:xfrm>
            <a:off x="606800" y="3421665"/>
            <a:ext cx="51987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XVI SIMPÓSIO CIENTÍFICO </a:t>
            </a:r>
            <a:r>
              <a:rPr lang="en" sz="1200"/>
              <a:t>DOS PÓS-GRADUANDOS NO CENA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Soluções sustentáveis para a agricultura e ambiente</a:t>
            </a:r>
            <a:endParaRPr b="1" sz="1200"/>
          </a:p>
        </p:txBody>
      </p:sp>
      <p:sp>
        <p:nvSpPr>
          <p:cNvPr id="171" name="Google Shape;171;p24"/>
          <p:cNvSpPr txBox="1"/>
          <p:nvPr/>
        </p:nvSpPr>
        <p:spPr>
          <a:xfrm>
            <a:off x="435848" y="205300"/>
            <a:ext cx="7341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Dr. Renato Santos, João Novoletti, Gustavo Lelli, </a:t>
            </a:r>
            <a:r>
              <a:rPr lang="en" sz="16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Andreza Mattoso</a:t>
            </a:r>
            <a:endParaRPr sz="16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5805375" y="975075"/>
            <a:ext cx="202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06/10/2025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3" title="beautiful-seaside-landscape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941" l="0" r="0" t="7933"/>
          <a:stretch/>
        </p:blipFill>
        <p:spPr>
          <a:xfrm>
            <a:off x="191450" y="686275"/>
            <a:ext cx="8758328" cy="4130125"/>
          </a:xfrm>
          <a:prstGeom prst="rect">
            <a:avLst/>
          </a:prstGeom>
        </p:spPr>
      </p:pic>
      <p:sp>
        <p:nvSpPr>
          <p:cNvPr id="267" name="Google Shape;267;p33"/>
          <p:cNvSpPr txBox="1"/>
          <p:nvPr>
            <p:ph type="title"/>
          </p:nvPr>
        </p:nvSpPr>
        <p:spPr>
          <a:xfrm>
            <a:off x="5657025" y="3456625"/>
            <a:ext cx="2931300" cy="10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Vamos aprender mais algumas funções ao longo da teoria</a:t>
            </a:r>
            <a:endParaRPr sz="2000"/>
          </a:p>
        </p:txBody>
      </p:sp>
      <p:sp>
        <p:nvSpPr>
          <p:cNvPr id="268" name="Google Shape;268;p33"/>
          <p:cNvSpPr txBox="1"/>
          <p:nvPr/>
        </p:nvSpPr>
        <p:spPr>
          <a:xfrm>
            <a:off x="341850" y="205291"/>
            <a:ext cx="44754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Continua</a:t>
            </a:r>
            <a:r>
              <a:rPr lang="en" sz="16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...</a:t>
            </a:r>
            <a:endParaRPr sz="16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idx="1" type="subTitle"/>
          </p:nvPr>
        </p:nvSpPr>
        <p:spPr>
          <a:xfrm>
            <a:off x="3465325" y="3918575"/>
            <a:ext cx="51744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Dados são informações armazenadas na memória do computador</a:t>
            </a:r>
            <a:endParaRPr sz="1500"/>
          </a:p>
        </p:txBody>
      </p:sp>
      <p:sp>
        <p:nvSpPr>
          <p:cNvPr id="274" name="Google Shape;274;p34"/>
          <p:cNvSpPr txBox="1"/>
          <p:nvPr>
            <p:ph type="title"/>
          </p:nvPr>
        </p:nvSpPr>
        <p:spPr>
          <a:xfrm>
            <a:off x="1860500" y="1532500"/>
            <a:ext cx="3459000" cy="15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Tipos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de dados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75" name="Google Shape;275;p34"/>
          <p:cNvSpPr txBox="1"/>
          <p:nvPr>
            <p:ph idx="2" type="title"/>
          </p:nvPr>
        </p:nvSpPr>
        <p:spPr>
          <a:xfrm>
            <a:off x="779673" y="1910725"/>
            <a:ext cx="778200" cy="7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341850" y="755380"/>
            <a:ext cx="82728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000FF"/>
                </a:solidFill>
              </a:rPr>
              <a:t>Tipos de dados</a:t>
            </a:r>
            <a:endParaRPr sz="55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/>
          </a:p>
        </p:txBody>
      </p:sp>
      <p:sp>
        <p:nvSpPr>
          <p:cNvPr id="281" name="Google Shape;281;p35"/>
          <p:cNvSpPr txBox="1"/>
          <p:nvPr>
            <p:ph idx="1" type="subTitle"/>
          </p:nvPr>
        </p:nvSpPr>
        <p:spPr>
          <a:xfrm>
            <a:off x="399275" y="2357725"/>
            <a:ext cx="27792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Valores exclusivamente numéricos</a:t>
            </a:r>
            <a:endParaRPr b="1"/>
          </a:p>
        </p:txBody>
      </p:sp>
      <p:sp>
        <p:nvSpPr>
          <p:cNvPr id="282" name="Google Shape;282;p35"/>
          <p:cNvSpPr txBox="1"/>
          <p:nvPr>
            <p:ph idx="2" type="subTitle"/>
          </p:nvPr>
        </p:nvSpPr>
        <p:spPr>
          <a:xfrm>
            <a:off x="2998675" y="2357725"/>
            <a:ext cx="27792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Podem conter letras, números e símbolos. Devem aparecer entre </a:t>
            </a:r>
            <a:r>
              <a:rPr b="1" lang="en"/>
              <a:t>aspas</a:t>
            </a:r>
            <a:r>
              <a:rPr b="1" lang="en"/>
              <a:t> (simples ou dupla)</a:t>
            </a:r>
            <a:endParaRPr b="1"/>
          </a:p>
        </p:txBody>
      </p:sp>
      <p:sp>
        <p:nvSpPr>
          <p:cNvPr id="283" name="Google Shape;283;p35"/>
          <p:cNvSpPr txBox="1"/>
          <p:nvPr>
            <p:ph idx="9" type="title"/>
          </p:nvPr>
        </p:nvSpPr>
        <p:spPr>
          <a:xfrm>
            <a:off x="3013157" y="1971036"/>
            <a:ext cx="26508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C3327"/>
                </a:solidFill>
              </a:rPr>
              <a:t>Caracteres</a:t>
            </a:r>
            <a:endParaRPr sz="3000">
              <a:solidFill>
                <a:srgbClr val="EC3327"/>
              </a:solidFill>
            </a:endParaRPr>
          </a:p>
        </p:txBody>
      </p:sp>
      <p:sp>
        <p:nvSpPr>
          <p:cNvPr id="284" name="Google Shape;284;p35"/>
          <p:cNvSpPr txBox="1"/>
          <p:nvPr>
            <p:ph idx="14" type="title"/>
          </p:nvPr>
        </p:nvSpPr>
        <p:spPr>
          <a:xfrm>
            <a:off x="411409" y="1970736"/>
            <a:ext cx="26556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CA71A"/>
                </a:solidFill>
              </a:rPr>
              <a:t>Numéricos</a:t>
            </a:r>
            <a:endParaRPr sz="3000">
              <a:solidFill>
                <a:srgbClr val="4CA71A"/>
              </a:solidFill>
            </a:endParaRPr>
          </a:p>
        </p:txBody>
      </p:sp>
      <p:sp>
        <p:nvSpPr>
          <p:cNvPr id="285" name="Google Shape;285;p35"/>
          <p:cNvSpPr txBox="1"/>
          <p:nvPr>
            <p:ph idx="2" type="subTitle"/>
          </p:nvPr>
        </p:nvSpPr>
        <p:spPr>
          <a:xfrm>
            <a:off x="6003225" y="2357725"/>
            <a:ext cx="27792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Representa valor lógico e é útil em decisões (condições)</a:t>
            </a:r>
            <a:endParaRPr b="1"/>
          </a:p>
        </p:txBody>
      </p:sp>
      <p:sp>
        <p:nvSpPr>
          <p:cNvPr id="286" name="Google Shape;286;p35"/>
          <p:cNvSpPr txBox="1"/>
          <p:nvPr>
            <p:ph idx="9" type="title"/>
          </p:nvPr>
        </p:nvSpPr>
        <p:spPr>
          <a:xfrm>
            <a:off x="6017707" y="1971036"/>
            <a:ext cx="26508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ECF0A"/>
                </a:solidFill>
              </a:rPr>
              <a:t>Lógicos</a:t>
            </a:r>
            <a:endParaRPr sz="3000">
              <a:solidFill>
                <a:srgbClr val="FECF0A"/>
              </a:solidFill>
            </a:endParaRPr>
          </a:p>
        </p:txBody>
      </p:sp>
      <p:sp>
        <p:nvSpPr>
          <p:cNvPr id="287" name="Google Shape;287;p35"/>
          <p:cNvSpPr txBox="1"/>
          <p:nvPr>
            <p:ph idx="1" type="subTitle"/>
          </p:nvPr>
        </p:nvSpPr>
        <p:spPr>
          <a:xfrm>
            <a:off x="341850" y="3291275"/>
            <a:ext cx="2471100" cy="12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u="sng"/>
              <a:t>INT:</a:t>
            </a:r>
            <a:endParaRPr b="1" u="sng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Números inteiros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u="sng"/>
              <a:t>FLOAT:</a:t>
            </a:r>
            <a:endParaRPr b="1" u="sng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Números decimais (ponto, não vírgula)</a:t>
            </a:r>
            <a:endParaRPr b="1"/>
          </a:p>
        </p:txBody>
      </p:sp>
      <p:sp>
        <p:nvSpPr>
          <p:cNvPr id="288" name="Google Shape;288;p35"/>
          <p:cNvSpPr txBox="1"/>
          <p:nvPr>
            <p:ph idx="1" type="subTitle"/>
          </p:nvPr>
        </p:nvSpPr>
        <p:spPr>
          <a:xfrm>
            <a:off x="3062250" y="3291275"/>
            <a:ext cx="23748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u="sng"/>
              <a:t>STRING</a:t>
            </a:r>
            <a:r>
              <a:rPr b="1" lang="en" u="sng"/>
              <a:t>:</a:t>
            </a:r>
            <a:endParaRPr b="1" u="sng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Sequências alfanuméricas</a:t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89" name="Google Shape;289;p35"/>
          <p:cNvSpPr txBox="1"/>
          <p:nvPr>
            <p:ph idx="1" type="subTitle"/>
          </p:nvPr>
        </p:nvSpPr>
        <p:spPr>
          <a:xfrm>
            <a:off x="6143625" y="3291275"/>
            <a:ext cx="23748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u="sng"/>
              <a:t>BOOLEANOS</a:t>
            </a:r>
            <a:r>
              <a:rPr b="1" lang="en" u="sng"/>
              <a:t>:</a:t>
            </a:r>
            <a:endParaRPr b="1" u="sng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Verdadeiro (True) ou falso (False), apenas.</a:t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idx="3" type="subTitle"/>
          </p:nvPr>
        </p:nvSpPr>
        <p:spPr>
          <a:xfrm>
            <a:off x="1545502" y="1827231"/>
            <a:ext cx="72480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struturas que armazenam coleções ordenadas de elementos, permitindo acesso a cada item por meio de um índice numérico iniciado em 0. São mutáveis (podem ser alteradas após a criação), e aceitam diferentes tipos de dados. Para defini-las, utilizamos colchetes [ ], separando os elementos por vírgulas.</a:t>
            </a:r>
            <a:endParaRPr/>
          </a:p>
        </p:txBody>
      </p:sp>
      <p:sp>
        <p:nvSpPr>
          <p:cNvPr id="295" name="Google Shape;295;p36"/>
          <p:cNvSpPr txBox="1"/>
          <p:nvPr>
            <p:ph idx="4" type="subTitle"/>
          </p:nvPr>
        </p:nvSpPr>
        <p:spPr>
          <a:xfrm>
            <a:off x="1545500" y="3564275"/>
            <a:ext cx="72480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struturas que armazenam pares de chave e valor: cada chave é única e está sempre associada a um valor específico. Funcionam como um mapeamento em que a chave é o identificador e o valor é a informação vinculada a ela. Assim, é possível acessar os dados diretamente pela chave, em vez de depender de índices numéricos.</a:t>
            </a:r>
            <a:endParaRPr/>
          </a:p>
        </p:txBody>
      </p:sp>
      <p:sp>
        <p:nvSpPr>
          <p:cNvPr id="296" name="Google Shape;296;p36"/>
          <p:cNvSpPr txBox="1"/>
          <p:nvPr>
            <p:ph idx="1" type="subTitle"/>
          </p:nvPr>
        </p:nvSpPr>
        <p:spPr>
          <a:xfrm>
            <a:off x="1545500" y="1330750"/>
            <a:ext cx="7248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Listas</a:t>
            </a:r>
            <a:endParaRPr/>
          </a:p>
        </p:txBody>
      </p:sp>
      <p:sp>
        <p:nvSpPr>
          <p:cNvPr id="297" name="Google Shape;297;p36"/>
          <p:cNvSpPr txBox="1"/>
          <p:nvPr>
            <p:ph idx="2" type="subTitle"/>
          </p:nvPr>
        </p:nvSpPr>
        <p:spPr>
          <a:xfrm>
            <a:off x="1545500" y="3067775"/>
            <a:ext cx="7248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Dicionários</a:t>
            </a:r>
            <a:endParaRPr/>
          </a:p>
        </p:txBody>
      </p:sp>
      <p:sp>
        <p:nvSpPr>
          <p:cNvPr id="298" name="Google Shape;298;p36"/>
          <p:cNvSpPr txBox="1"/>
          <p:nvPr>
            <p:ph type="title"/>
          </p:nvPr>
        </p:nvSpPr>
        <p:spPr>
          <a:xfrm>
            <a:off x="265650" y="656775"/>
            <a:ext cx="82728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0000FF"/>
                </a:solidFill>
              </a:rPr>
              <a:t>Listas e dicionários</a:t>
            </a:r>
            <a:endParaRPr sz="4500"/>
          </a:p>
        </p:txBody>
      </p:sp>
      <p:sp>
        <p:nvSpPr>
          <p:cNvPr id="299" name="Google Shape;299;p36"/>
          <p:cNvSpPr/>
          <p:nvPr/>
        </p:nvSpPr>
        <p:spPr>
          <a:xfrm>
            <a:off x="1633800" y="1903450"/>
            <a:ext cx="7159800" cy="79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dias = [‘Dom’, ’Seg’, ’Ter’, ’Qua’, ’Qui’, ’Sex’, ‘Sab’]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0" name="Google Shape;300;p36"/>
          <p:cNvSpPr/>
          <p:nvPr/>
        </p:nvSpPr>
        <p:spPr>
          <a:xfrm>
            <a:off x="1633800" y="3640475"/>
            <a:ext cx="7159800" cy="96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aluno = { "nome": "João", "idade": 18, "curso": "Estatística" }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idx="1" type="subTitle"/>
          </p:nvPr>
        </p:nvSpPr>
        <p:spPr>
          <a:xfrm>
            <a:off x="3365625" y="3918575"/>
            <a:ext cx="52740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Nomes simbólicos que representam valores ou objetos armazenados na memória do computador.</a:t>
            </a:r>
            <a:endParaRPr/>
          </a:p>
        </p:txBody>
      </p:sp>
      <p:sp>
        <p:nvSpPr>
          <p:cNvPr id="306" name="Google Shape;306;p37"/>
          <p:cNvSpPr txBox="1"/>
          <p:nvPr>
            <p:ph type="title"/>
          </p:nvPr>
        </p:nvSpPr>
        <p:spPr>
          <a:xfrm>
            <a:off x="1860500" y="1532500"/>
            <a:ext cx="3459000" cy="15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Variávei</a:t>
            </a:r>
            <a:r>
              <a:rPr lang="en">
                <a:solidFill>
                  <a:srgbClr val="0000FF"/>
                </a:solidFill>
              </a:rPr>
              <a:t>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07" name="Google Shape;307;p37"/>
          <p:cNvSpPr txBox="1"/>
          <p:nvPr>
            <p:ph idx="2" type="title"/>
          </p:nvPr>
        </p:nvSpPr>
        <p:spPr>
          <a:xfrm>
            <a:off x="779673" y="1910725"/>
            <a:ext cx="778200" cy="7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281700" y="742675"/>
            <a:ext cx="8580600" cy="8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FF"/>
                </a:solidFill>
              </a:rPr>
              <a:t>Variáveis</a:t>
            </a:r>
            <a:endParaRPr sz="6000">
              <a:solidFill>
                <a:srgbClr val="0000FF"/>
              </a:solidFill>
            </a:endParaRPr>
          </a:p>
        </p:txBody>
      </p:sp>
      <p:sp>
        <p:nvSpPr>
          <p:cNvPr id="313" name="Google Shape;313;p38"/>
          <p:cNvSpPr txBox="1"/>
          <p:nvPr>
            <p:ph idx="1" type="subTitle"/>
          </p:nvPr>
        </p:nvSpPr>
        <p:spPr>
          <a:xfrm>
            <a:off x="4165000" y="1887200"/>
            <a:ext cx="4464000" cy="22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Servem para dar </a:t>
            </a:r>
            <a:r>
              <a:rPr b="1" lang="en" sz="1800"/>
              <a:t>nomes descritivos</a:t>
            </a:r>
            <a:r>
              <a:rPr lang="en" sz="1800"/>
              <a:t> aos dados e pode ser criada usando o operador de atribuição (=). Elas podem guardar diferentes tipos de valores (números, textos, listas)</a:t>
            </a:r>
            <a:endParaRPr sz="1800"/>
          </a:p>
        </p:txBody>
      </p:sp>
      <p:pic>
        <p:nvPicPr>
          <p:cNvPr id="314" name="Google Shape;314;p3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8036" r="1865" t="0"/>
          <a:stretch/>
        </p:blipFill>
        <p:spPr>
          <a:xfrm>
            <a:off x="727200" y="2087025"/>
            <a:ext cx="3331502" cy="2079875"/>
          </a:xfrm>
          <a:prstGeom prst="rect">
            <a:avLst/>
          </a:prstGeom>
          <a:noFill/>
          <a:ln cap="flat" cmpd="sng" w="14325">
            <a:solidFill>
              <a:srgbClr val="7A7A78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15" name="Google Shape;315;p38"/>
          <p:cNvGrpSpPr/>
          <p:nvPr/>
        </p:nvGrpSpPr>
        <p:grpSpPr>
          <a:xfrm>
            <a:off x="726629" y="1887200"/>
            <a:ext cx="3332644" cy="199827"/>
            <a:chOff x="-981784" y="947010"/>
            <a:chExt cx="4464359" cy="265515"/>
          </a:xfrm>
        </p:grpSpPr>
        <p:pic>
          <p:nvPicPr>
            <p:cNvPr id="316" name="Google Shape;316;p38" title="Sin título-2.png"/>
            <p:cNvPicPr preferRelativeResize="0"/>
            <p:nvPr/>
          </p:nvPicPr>
          <p:blipFill rotWithShape="1">
            <a:blip r:embed="rId5">
              <a:alphaModFix/>
            </a:blip>
            <a:srcRect b="0" l="60127" r="0" t="0"/>
            <a:stretch/>
          </p:blipFill>
          <p:spPr>
            <a:xfrm>
              <a:off x="512775" y="947025"/>
              <a:ext cx="2969800" cy="265500"/>
            </a:xfrm>
            <a:prstGeom prst="rect">
              <a:avLst/>
            </a:prstGeom>
            <a:noFill/>
            <a:ln cap="flat" cmpd="sng" w="14325">
              <a:solidFill>
                <a:srgbClr val="7A7A78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17" name="Google Shape;317;p38" title="Sin título-2.png"/>
            <p:cNvPicPr preferRelativeResize="0"/>
            <p:nvPr/>
          </p:nvPicPr>
          <p:blipFill rotWithShape="1">
            <a:blip r:embed="rId5">
              <a:alphaModFix/>
            </a:blip>
            <a:srcRect b="10" l="40083" r="0" t="-10"/>
            <a:stretch/>
          </p:blipFill>
          <p:spPr>
            <a:xfrm>
              <a:off x="-981784" y="947010"/>
              <a:ext cx="4462828" cy="265513"/>
            </a:xfrm>
            <a:prstGeom prst="rect">
              <a:avLst/>
            </a:prstGeom>
            <a:noFill/>
            <a:ln cap="flat" cmpd="sng" w="14325">
              <a:solidFill>
                <a:srgbClr val="7A7A78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>
            <p:ph type="title"/>
          </p:nvPr>
        </p:nvSpPr>
        <p:spPr>
          <a:xfrm>
            <a:off x="187475" y="697875"/>
            <a:ext cx="846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Cuidado para nomeá-las:</a:t>
            </a:r>
            <a:endParaRPr sz="4500"/>
          </a:p>
        </p:txBody>
      </p:sp>
      <p:sp>
        <p:nvSpPr>
          <p:cNvPr id="323" name="Google Shape;323;p39"/>
          <p:cNvSpPr txBox="1"/>
          <p:nvPr/>
        </p:nvSpPr>
        <p:spPr>
          <a:xfrm>
            <a:off x="485448" y="2293025"/>
            <a:ext cx="1844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VT323"/>
                <a:ea typeface="VT323"/>
                <a:cs typeface="VT323"/>
                <a:sym typeface="VT323"/>
              </a:rPr>
              <a:t>(A-Z, a-z)</a:t>
            </a:r>
            <a:endParaRPr sz="2500">
              <a:solidFill>
                <a:schemeClr val="dk2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485425" y="2826823"/>
            <a:ext cx="1844400" cy="15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Podem conter letras(maiúsculas de minúsculas)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5" name="Google Shape;325;p39"/>
          <p:cNvSpPr txBox="1"/>
          <p:nvPr/>
        </p:nvSpPr>
        <p:spPr>
          <a:xfrm>
            <a:off x="2558150" y="2293024"/>
            <a:ext cx="1844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VT323"/>
                <a:ea typeface="VT323"/>
                <a:cs typeface="VT323"/>
                <a:sym typeface="VT323"/>
              </a:rPr>
              <a:t>números (0-9)</a:t>
            </a:r>
            <a:endParaRPr sz="2500">
              <a:solidFill>
                <a:schemeClr val="dk2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326" name="Google Shape;326;p39"/>
          <p:cNvSpPr txBox="1"/>
          <p:nvPr/>
        </p:nvSpPr>
        <p:spPr>
          <a:xfrm>
            <a:off x="2558142" y="2826834"/>
            <a:ext cx="1844400" cy="15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ão podem começar com números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7" name="Google Shape;327;p39"/>
          <p:cNvSpPr txBox="1"/>
          <p:nvPr/>
        </p:nvSpPr>
        <p:spPr>
          <a:xfrm>
            <a:off x="6703577" y="2293025"/>
            <a:ext cx="1844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VT323"/>
                <a:ea typeface="VT323"/>
                <a:cs typeface="VT323"/>
                <a:sym typeface="VT323"/>
              </a:rPr>
              <a:t>Cuidado</a:t>
            </a:r>
            <a:endParaRPr sz="2500">
              <a:solidFill>
                <a:schemeClr val="dk2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328" name="Google Shape;328;p39"/>
          <p:cNvSpPr txBox="1"/>
          <p:nvPr/>
        </p:nvSpPr>
        <p:spPr>
          <a:xfrm>
            <a:off x="6703575" y="2826426"/>
            <a:ext cx="1844400" cy="15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Algumas palavras são reservadas da sintaxe de python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9" name="Google Shape;329;p39"/>
          <p:cNvSpPr txBox="1"/>
          <p:nvPr/>
        </p:nvSpPr>
        <p:spPr>
          <a:xfrm>
            <a:off x="4630867" y="2293025"/>
            <a:ext cx="1844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VT323"/>
                <a:ea typeface="VT323"/>
                <a:cs typeface="VT323"/>
                <a:sym typeface="VT323"/>
              </a:rPr>
              <a:t>Símbolos</a:t>
            </a:r>
            <a:endParaRPr sz="2500">
              <a:solidFill>
                <a:schemeClr val="dk2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330" name="Google Shape;330;p39"/>
          <p:cNvSpPr txBox="1"/>
          <p:nvPr/>
        </p:nvSpPr>
        <p:spPr>
          <a:xfrm>
            <a:off x="4630859" y="2826425"/>
            <a:ext cx="1844400" cy="15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Podemos usar caractere sublinhado (_), mas não símbolos especiais como @, &amp; ou #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331" name="Google Shape;331;p39"/>
          <p:cNvGrpSpPr/>
          <p:nvPr/>
        </p:nvGrpSpPr>
        <p:grpSpPr>
          <a:xfrm>
            <a:off x="609609" y="1806634"/>
            <a:ext cx="257270" cy="265503"/>
            <a:chOff x="3526100" y="1307775"/>
            <a:chExt cx="318285" cy="328470"/>
          </a:xfrm>
        </p:grpSpPr>
        <p:sp>
          <p:nvSpPr>
            <p:cNvPr id="332" name="Google Shape;332;p39"/>
            <p:cNvSpPr/>
            <p:nvPr/>
          </p:nvSpPr>
          <p:spPr>
            <a:xfrm>
              <a:off x="3536285" y="1328145"/>
              <a:ext cx="308100" cy="308100"/>
            </a:xfrm>
            <a:prstGeom prst="rect">
              <a:avLst/>
            </a:prstGeom>
            <a:solidFill>
              <a:srgbClr val="EC33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33" name="Google Shape;333;p39"/>
            <p:cNvSpPr/>
            <p:nvPr/>
          </p:nvSpPr>
          <p:spPr>
            <a:xfrm>
              <a:off x="3526100" y="1307775"/>
              <a:ext cx="308100" cy="308100"/>
            </a:xfrm>
            <a:prstGeom prst="rect">
              <a:avLst/>
            </a:prstGeom>
            <a:solidFill>
              <a:srgbClr val="EC33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334" name="Google Shape;334;p39"/>
          <p:cNvGrpSpPr/>
          <p:nvPr/>
        </p:nvGrpSpPr>
        <p:grpSpPr>
          <a:xfrm>
            <a:off x="2675009" y="1806634"/>
            <a:ext cx="257270" cy="265503"/>
            <a:chOff x="3526100" y="1307775"/>
            <a:chExt cx="318285" cy="328470"/>
          </a:xfrm>
        </p:grpSpPr>
        <p:sp>
          <p:nvSpPr>
            <p:cNvPr id="335" name="Google Shape;335;p39"/>
            <p:cNvSpPr/>
            <p:nvPr/>
          </p:nvSpPr>
          <p:spPr>
            <a:xfrm>
              <a:off x="3536285" y="1328145"/>
              <a:ext cx="308100" cy="3081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36" name="Google Shape;336;p39"/>
            <p:cNvSpPr/>
            <p:nvPr/>
          </p:nvSpPr>
          <p:spPr>
            <a:xfrm>
              <a:off x="3526100" y="1307775"/>
              <a:ext cx="308100" cy="3081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337" name="Google Shape;337;p39"/>
          <p:cNvGrpSpPr/>
          <p:nvPr/>
        </p:nvGrpSpPr>
        <p:grpSpPr>
          <a:xfrm>
            <a:off x="4740409" y="1806634"/>
            <a:ext cx="257270" cy="265503"/>
            <a:chOff x="3526100" y="1307775"/>
            <a:chExt cx="318285" cy="328470"/>
          </a:xfrm>
        </p:grpSpPr>
        <p:sp>
          <p:nvSpPr>
            <p:cNvPr id="338" name="Google Shape;338;p39"/>
            <p:cNvSpPr/>
            <p:nvPr/>
          </p:nvSpPr>
          <p:spPr>
            <a:xfrm>
              <a:off x="3536285" y="1328145"/>
              <a:ext cx="308100" cy="308100"/>
            </a:xfrm>
            <a:prstGeom prst="rect">
              <a:avLst/>
            </a:prstGeom>
            <a:solidFill>
              <a:srgbClr val="4CA7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39" name="Google Shape;339;p39"/>
            <p:cNvSpPr/>
            <p:nvPr/>
          </p:nvSpPr>
          <p:spPr>
            <a:xfrm>
              <a:off x="3526100" y="1307775"/>
              <a:ext cx="308100" cy="308100"/>
            </a:xfrm>
            <a:prstGeom prst="rect">
              <a:avLst/>
            </a:prstGeom>
            <a:solidFill>
              <a:srgbClr val="4CA7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340" name="Google Shape;340;p39"/>
          <p:cNvGrpSpPr/>
          <p:nvPr/>
        </p:nvGrpSpPr>
        <p:grpSpPr>
          <a:xfrm>
            <a:off x="6805809" y="1806634"/>
            <a:ext cx="257270" cy="265503"/>
            <a:chOff x="3526100" y="1307775"/>
            <a:chExt cx="318285" cy="328470"/>
          </a:xfrm>
        </p:grpSpPr>
        <p:sp>
          <p:nvSpPr>
            <p:cNvPr id="341" name="Google Shape;341;p39"/>
            <p:cNvSpPr/>
            <p:nvPr/>
          </p:nvSpPr>
          <p:spPr>
            <a:xfrm>
              <a:off x="3536285" y="1328145"/>
              <a:ext cx="308100" cy="308100"/>
            </a:xfrm>
            <a:prstGeom prst="rect">
              <a:avLst/>
            </a:prstGeom>
            <a:solidFill>
              <a:srgbClr val="FECF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3526100" y="1307775"/>
              <a:ext cx="308100" cy="308100"/>
            </a:xfrm>
            <a:prstGeom prst="rect">
              <a:avLst/>
            </a:prstGeom>
            <a:solidFill>
              <a:srgbClr val="FECF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cxnSp>
        <p:nvCxnSpPr>
          <p:cNvPr id="343" name="Google Shape;343;p39"/>
          <p:cNvCxnSpPr>
            <a:endCxn id="336" idx="1"/>
          </p:cNvCxnSpPr>
          <p:nvPr/>
        </p:nvCxnSpPr>
        <p:spPr>
          <a:xfrm>
            <a:off x="858509" y="1931152"/>
            <a:ext cx="181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9"/>
          <p:cNvCxnSpPr>
            <a:stCxn id="336" idx="3"/>
            <a:endCxn id="339" idx="1"/>
          </p:cNvCxnSpPr>
          <p:nvPr/>
        </p:nvCxnSpPr>
        <p:spPr>
          <a:xfrm>
            <a:off x="2924046" y="1931152"/>
            <a:ext cx="181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39"/>
          <p:cNvCxnSpPr>
            <a:stCxn id="339" idx="3"/>
            <a:endCxn id="342" idx="1"/>
          </p:cNvCxnSpPr>
          <p:nvPr/>
        </p:nvCxnSpPr>
        <p:spPr>
          <a:xfrm>
            <a:off x="4989446" y="1931152"/>
            <a:ext cx="181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/>
          <p:nvPr>
            <p:ph type="title"/>
          </p:nvPr>
        </p:nvSpPr>
        <p:spPr>
          <a:xfrm>
            <a:off x="196650" y="698475"/>
            <a:ext cx="8532600" cy="6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Algumas boas práticas:</a:t>
            </a:r>
            <a:endParaRPr sz="4500"/>
          </a:p>
        </p:txBody>
      </p:sp>
      <p:graphicFrame>
        <p:nvGraphicFramePr>
          <p:cNvPr id="351" name="Google Shape;351;p40"/>
          <p:cNvGraphicFramePr/>
          <p:nvPr/>
        </p:nvGraphicFramePr>
        <p:xfrm>
          <a:off x="372926" y="13567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{5484A66C-88B6-4F5B-A0C8-6792A2A96547}</a:tableStyleId>
              </a:tblPr>
              <a:tblGrid>
                <a:gridCol w="2671200"/>
                <a:gridCol w="2839100"/>
                <a:gridCol w="2887850"/>
              </a:tblGrid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T323"/>
                          <a:ea typeface="VT323"/>
                          <a:cs typeface="VT323"/>
                          <a:sym typeface="VT323"/>
                        </a:rPr>
                        <a:t>nomes descritivos</a:t>
                      </a:r>
                      <a:endParaRPr sz="2000">
                        <a:solidFill>
                          <a:schemeClr val="dk1"/>
                        </a:solidFill>
                        <a:latin typeface="VT323"/>
                        <a:ea typeface="VT323"/>
                        <a:cs typeface="VT323"/>
                        <a:sym typeface="VT323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idade = 25 </a:t>
                      </a:r>
                      <a:r>
                        <a:rPr b="1" lang="en" sz="1500">
                          <a:solidFill>
                            <a:srgbClr val="4CA71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🗸</a:t>
                      </a:r>
                      <a:endParaRPr b="1" sz="1300">
                        <a:solidFill>
                          <a:srgbClr val="EC3327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 = 25 </a:t>
                      </a:r>
                      <a:r>
                        <a:rPr b="1" lang="en" sz="1300">
                          <a:solidFill>
                            <a:srgbClr val="EC332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✗</a:t>
                      </a:r>
                      <a:endParaRPr sz="13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T323"/>
                          <a:ea typeface="VT323"/>
                          <a:cs typeface="VT323"/>
                          <a:sym typeface="VT323"/>
                        </a:rPr>
                        <a:t>nomes compostos</a:t>
                      </a:r>
                      <a:endParaRPr sz="2000">
                        <a:solidFill>
                          <a:schemeClr val="dk1"/>
                        </a:solidFill>
                        <a:latin typeface="VT323"/>
                        <a:ea typeface="VT323"/>
                        <a:cs typeface="VT323"/>
                        <a:sym typeface="VT323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nota_final </a:t>
                      </a:r>
                      <a:r>
                        <a:rPr b="1" lang="en" sz="1500">
                          <a:solidFill>
                            <a:srgbClr val="4CA71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🗸</a:t>
                      </a:r>
                      <a:endParaRPr sz="13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NotaFinal </a:t>
                      </a:r>
                      <a:r>
                        <a:rPr b="1" lang="en" sz="1300">
                          <a:solidFill>
                            <a:srgbClr val="EC332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✗</a:t>
                      </a:r>
                      <a:endParaRPr sz="13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T323"/>
                          <a:ea typeface="VT323"/>
                          <a:cs typeface="VT323"/>
                          <a:sym typeface="VT323"/>
                        </a:rPr>
                        <a:t>indicar número</a:t>
                      </a:r>
                      <a:endParaRPr sz="2000">
                        <a:solidFill>
                          <a:schemeClr val="dk1"/>
                        </a:solidFill>
                        <a:latin typeface="VT323"/>
                        <a:ea typeface="VT323"/>
                        <a:cs typeface="VT323"/>
                        <a:sym typeface="VT323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aluno1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b="1" lang="en" sz="1500">
                          <a:solidFill>
                            <a:srgbClr val="4CA71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🗸</a:t>
                      </a:r>
                      <a:endParaRPr sz="13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1aluno </a:t>
                      </a:r>
                      <a:r>
                        <a:rPr b="1" lang="en" sz="1300">
                          <a:solidFill>
                            <a:srgbClr val="EC332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✗</a:t>
                      </a:r>
                      <a:endParaRPr sz="13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T323"/>
                          <a:ea typeface="VT323"/>
                          <a:cs typeface="VT323"/>
                          <a:sym typeface="VT323"/>
                        </a:rPr>
                        <a:t>caracteres especiais</a:t>
                      </a:r>
                      <a:endParaRPr sz="2000">
                        <a:solidFill>
                          <a:schemeClr val="dk1"/>
                        </a:solidFill>
                        <a:latin typeface="VT323"/>
                        <a:ea typeface="VT323"/>
                        <a:cs typeface="VT323"/>
                        <a:sym typeface="VT32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T323"/>
                          <a:ea typeface="VT323"/>
                          <a:cs typeface="VT323"/>
                          <a:sym typeface="VT323"/>
                        </a:rPr>
                        <a:t>e acentos</a:t>
                      </a:r>
                      <a:endParaRPr sz="2000">
                        <a:solidFill>
                          <a:schemeClr val="dk1"/>
                        </a:solidFill>
                        <a:latin typeface="VT323"/>
                        <a:ea typeface="VT323"/>
                        <a:cs typeface="VT323"/>
                        <a:sym typeface="VT323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media_turma = 7.2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b="1" lang="en" sz="1500">
                          <a:solidFill>
                            <a:srgbClr val="4CA71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🗸</a:t>
                      </a:r>
                      <a:endParaRPr sz="13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média-turma = 7.2 </a:t>
                      </a:r>
                      <a:r>
                        <a:rPr b="1" lang="en" sz="1300">
                          <a:solidFill>
                            <a:srgbClr val="EC332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✗</a:t>
                      </a:r>
                      <a:endParaRPr sz="13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1" title="7746071.png"/>
          <p:cNvPicPr preferRelativeResize="0"/>
          <p:nvPr/>
        </p:nvPicPr>
        <p:blipFill rotWithShape="1">
          <a:blip r:embed="rId3">
            <a:alphaModFix/>
          </a:blip>
          <a:srcRect b="37477" l="6145" r="11691" t="10808"/>
          <a:stretch/>
        </p:blipFill>
        <p:spPr>
          <a:xfrm>
            <a:off x="3298075" y="1285350"/>
            <a:ext cx="5585174" cy="351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1" title="Sin título-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74" y="782697"/>
            <a:ext cx="3321072" cy="1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1"/>
          <p:cNvSpPr txBox="1"/>
          <p:nvPr>
            <p:ph type="title"/>
          </p:nvPr>
        </p:nvSpPr>
        <p:spPr>
          <a:xfrm>
            <a:off x="523900" y="1374675"/>
            <a:ext cx="2884200" cy="618900"/>
          </a:xfrm>
          <a:prstGeom prst="rect">
            <a:avLst/>
          </a:prstGeom>
        </p:spPr>
        <p:txBody>
          <a:bodyPr anchorCtr="0" anchor="b" bIns="68025" lIns="68025" spcFirstLastPara="1" rIns="68025" wrap="square" tIns="68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47">
                <a:solidFill>
                  <a:srgbClr val="0000FF"/>
                </a:solidFill>
              </a:rPr>
              <a:t>type</a:t>
            </a:r>
            <a:r>
              <a:rPr lang="en" sz="4547">
                <a:solidFill>
                  <a:srgbClr val="0000FF"/>
                </a:solidFill>
              </a:rPr>
              <a:t>()</a:t>
            </a:r>
            <a:endParaRPr sz="4547">
              <a:solidFill>
                <a:srgbClr val="0000FF"/>
              </a:solidFill>
            </a:endParaRPr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325" y="3287450"/>
            <a:ext cx="1517601" cy="8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 txBox="1"/>
          <p:nvPr/>
        </p:nvSpPr>
        <p:spPr>
          <a:xfrm>
            <a:off x="3717350" y="2269925"/>
            <a:ext cx="49320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Mostra qual é o tipo de dado: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15900" lvl="0" marL="2413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Escrevemos tipo em inglês (type) e logo em seguida precisamos colocar a variável em questão entre parênteses.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2" title="ChatGPT Image 1 de out. de 2025, 17_58_05.pn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25989" l="10580" r="10580" t="25989"/>
          <a:stretch/>
        </p:blipFill>
        <p:spPr>
          <a:xfrm>
            <a:off x="6378524" y="1628379"/>
            <a:ext cx="2107500" cy="1283825"/>
          </a:xfrm>
          <a:prstGeom prst="rect">
            <a:avLst/>
          </a:prstGeom>
          <a:ln cap="flat" cmpd="sng" w="19050">
            <a:solidFill>
              <a:srgbClr val="7A7A7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6" name="Google Shape;366;p42"/>
          <p:cNvSpPr txBox="1"/>
          <p:nvPr>
            <p:ph idx="1" type="subTitle"/>
          </p:nvPr>
        </p:nvSpPr>
        <p:spPr>
          <a:xfrm>
            <a:off x="3465325" y="3918575"/>
            <a:ext cx="51744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Apresentando explicações durante o código.</a:t>
            </a:r>
            <a:endParaRPr sz="1500"/>
          </a:p>
        </p:txBody>
      </p:sp>
      <p:sp>
        <p:nvSpPr>
          <p:cNvPr id="367" name="Google Shape;367;p42"/>
          <p:cNvSpPr txBox="1"/>
          <p:nvPr>
            <p:ph type="title"/>
          </p:nvPr>
        </p:nvSpPr>
        <p:spPr>
          <a:xfrm>
            <a:off x="1860500" y="1532500"/>
            <a:ext cx="3459000" cy="15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Comentários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68" name="Google Shape;368;p42"/>
          <p:cNvSpPr txBox="1"/>
          <p:nvPr>
            <p:ph idx="2" type="title"/>
          </p:nvPr>
        </p:nvSpPr>
        <p:spPr>
          <a:xfrm>
            <a:off x="779673" y="1910725"/>
            <a:ext cx="778200" cy="7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369" name="Google Shape;369;p42"/>
          <p:cNvGrpSpPr/>
          <p:nvPr/>
        </p:nvGrpSpPr>
        <p:grpSpPr>
          <a:xfrm>
            <a:off x="6378374" y="1361430"/>
            <a:ext cx="2107501" cy="265500"/>
            <a:chOff x="6378374" y="1361430"/>
            <a:chExt cx="2107501" cy="265500"/>
          </a:xfrm>
        </p:grpSpPr>
        <p:pic>
          <p:nvPicPr>
            <p:cNvPr id="370" name="Google Shape;370;p42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71706" r="0" t="0"/>
            <a:stretch/>
          </p:blipFill>
          <p:spPr>
            <a:xfrm>
              <a:off x="6378524" y="1361430"/>
              <a:ext cx="2107351" cy="26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42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71706" r="0" t="0"/>
            <a:stretch/>
          </p:blipFill>
          <p:spPr>
            <a:xfrm>
              <a:off x="6378374" y="1361430"/>
              <a:ext cx="2107500" cy="265500"/>
            </a:xfrm>
            <a:prstGeom prst="rect">
              <a:avLst/>
            </a:prstGeom>
            <a:noFill/>
            <a:ln cap="flat" cmpd="sng" w="19050">
              <a:solidFill>
                <a:srgbClr val="7A7A78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341850" y="820382"/>
            <a:ext cx="84534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0000FF"/>
                </a:solidFill>
              </a:rPr>
              <a:t>Tabela de conteúdos</a:t>
            </a:r>
            <a:endParaRPr sz="7000">
              <a:solidFill>
                <a:srgbClr val="0000FF"/>
              </a:solidFill>
            </a:endParaRPr>
          </a:p>
        </p:txBody>
      </p:sp>
      <p:sp>
        <p:nvSpPr>
          <p:cNvPr id="178" name="Google Shape;178;p25"/>
          <p:cNvSpPr txBox="1"/>
          <p:nvPr>
            <p:ph idx="1" type="subTitle"/>
          </p:nvPr>
        </p:nvSpPr>
        <p:spPr>
          <a:xfrm>
            <a:off x="1164761" y="1957150"/>
            <a:ext cx="33885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Linguagem de programação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79" name="Google Shape;179;p25"/>
          <p:cNvSpPr txBox="1"/>
          <p:nvPr>
            <p:ph idx="2" type="subTitle"/>
          </p:nvPr>
        </p:nvSpPr>
        <p:spPr>
          <a:xfrm>
            <a:off x="1164761" y="2603350"/>
            <a:ext cx="32025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Funções básicas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80" name="Google Shape;180;p25"/>
          <p:cNvSpPr txBox="1"/>
          <p:nvPr>
            <p:ph idx="3" type="subTitle"/>
          </p:nvPr>
        </p:nvSpPr>
        <p:spPr>
          <a:xfrm>
            <a:off x="1164761" y="3249567"/>
            <a:ext cx="28668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Tipos de dados</a:t>
            </a:r>
            <a:endParaRPr sz="2500"/>
          </a:p>
        </p:txBody>
      </p:sp>
      <p:sp>
        <p:nvSpPr>
          <p:cNvPr id="181" name="Google Shape;181;p25"/>
          <p:cNvSpPr txBox="1"/>
          <p:nvPr>
            <p:ph idx="4" type="subTitle"/>
          </p:nvPr>
        </p:nvSpPr>
        <p:spPr>
          <a:xfrm>
            <a:off x="1164761" y="3895775"/>
            <a:ext cx="28668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Variáveis</a:t>
            </a:r>
            <a:endParaRPr sz="2500"/>
          </a:p>
        </p:txBody>
      </p:sp>
      <p:sp>
        <p:nvSpPr>
          <p:cNvPr id="182" name="Google Shape;182;p25"/>
          <p:cNvSpPr txBox="1"/>
          <p:nvPr>
            <p:ph idx="5" type="subTitle"/>
          </p:nvPr>
        </p:nvSpPr>
        <p:spPr>
          <a:xfrm>
            <a:off x="5113448" y="1957150"/>
            <a:ext cx="33885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Comentários </a:t>
            </a:r>
            <a:endParaRPr sz="2500"/>
          </a:p>
        </p:txBody>
      </p:sp>
      <p:sp>
        <p:nvSpPr>
          <p:cNvPr id="183" name="Google Shape;183;p25"/>
          <p:cNvSpPr txBox="1"/>
          <p:nvPr>
            <p:ph idx="6" type="subTitle"/>
          </p:nvPr>
        </p:nvSpPr>
        <p:spPr>
          <a:xfrm>
            <a:off x="5113462" y="2603350"/>
            <a:ext cx="34548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Operadores</a:t>
            </a:r>
            <a:endParaRPr sz="2500"/>
          </a:p>
        </p:txBody>
      </p:sp>
      <p:sp>
        <p:nvSpPr>
          <p:cNvPr id="184" name="Google Shape;184;p25"/>
          <p:cNvSpPr txBox="1"/>
          <p:nvPr>
            <p:ph idx="7" type="subTitle"/>
          </p:nvPr>
        </p:nvSpPr>
        <p:spPr>
          <a:xfrm>
            <a:off x="5113461" y="3249550"/>
            <a:ext cx="35604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Estruturas condicionais</a:t>
            </a:r>
            <a:endParaRPr sz="2500"/>
          </a:p>
        </p:txBody>
      </p:sp>
      <p:sp>
        <p:nvSpPr>
          <p:cNvPr id="185" name="Google Shape;185;p25"/>
          <p:cNvSpPr txBox="1"/>
          <p:nvPr>
            <p:ph idx="8" type="subTitle"/>
          </p:nvPr>
        </p:nvSpPr>
        <p:spPr>
          <a:xfrm>
            <a:off x="5113460" y="3895769"/>
            <a:ext cx="28668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Bibliotecas</a:t>
            </a:r>
            <a:endParaRPr sz="2500"/>
          </a:p>
        </p:txBody>
      </p:sp>
      <p:sp>
        <p:nvSpPr>
          <p:cNvPr id="186" name="Google Shape;186;p25"/>
          <p:cNvSpPr txBox="1"/>
          <p:nvPr>
            <p:ph idx="9" type="title"/>
          </p:nvPr>
        </p:nvSpPr>
        <p:spPr>
          <a:xfrm>
            <a:off x="586786" y="4010075"/>
            <a:ext cx="7653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7" name="Google Shape;187;p25"/>
          <p:cNvSpPr txBox="1"/>
          <p:nvPr>
            <p:ph idx="13" type="title"/>
          </p:nvPr>
        </p:nvSpPr>
        <p:spPr>
          <a:xfrm>
            <a:off x="586787" y="2721375"/>
            <a:ext cx="7653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8" name="Google Shape;188;p25"/>
          <p:cNvSpPr txBox="1"/>
          <p:nvPr>
            <p:ph idx="14" type="title"/>
          </p:nvPr>
        </p:nvSpPr>
        <p:spPr>
          <a:xfrm>
            <a:off x="587519" y="2077325"/>
            <a:ext cx="7641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" name="Google Shape;189;p25"/>
          <p:cNvSpPr txBox="1"/>
          <p:nvPr>
            <p:ph idx="15" type="title"/>
          </p:nvPr>
        </p:nvSpPr>
        <p:spPr>
          <a:xfrm>
            <a:off x="586786" y="3365725"/>
            <a:ext cx="7653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0" name="Google Shape;190;p25"/>
          <p:cNvSpPr txBox="1"/>
          <p:nvPr>
            <p:ph idx="16" type="title"/>
          </p:nvPr>
        </p:nvSpPr>
        <p:spPr>
          <a:xfrm>
            <a:off x="4459325" y="2721573"/>
            <a:ext cx="8658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91" name="Google Shape;191;p25"/>
          <p:cNvSpPr txBox="1"/>
          <p:nvPr>
            <p:ph idx="17" type="title"/>
          </p:nvPr>
        </p:nvSpPr>
        <p:spPr>
          <a:xfrm>
            <a:off x="4459323" y="3365821"/>
            <a:ext cx="8658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92" name="Google Shape;192;p25"/>
          <p:cNvSpPr txBox="1"/>
          <p:nvPr>
            <p:ph idx="18" type="title"/>
          </p:nvPr>
        </p:nvSpPr>
        <p:spPr>
          <a:xfrm>
            <a:off x="4459326" y="4010069"/>
            <a:ext cx="8658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93" name="Google Shape;193;p25"/>
          <p:cNvSpPr txBox="1"/>
          <p:nvPr>
            <p:ph idx="19" type="title"/>
          </p:nvPr>
        </p:nvSpPr>
        <p:spPr>
          <a:xfrm>
            <a:off x="4459325" y="2077325"/>
            <a:ext cx="8658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/>
          <p:nvPr>
            <p:ph type="title"/>
          </p:nvPr>
        </p:nvSpPr>
        <p:spPr>
          <a:xfrm>
            <a:off x="281700" y="742675"/>
            <a:ext cx="8580600" cy="8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FF"/>
                </a:solidFill>
              </a:rPr>
              <a:t>Comentários</a:t>
            </a:r>
            <a:endParaRPr sz="6000">
              <a:solidFill>
                <a:srgbClr val="0000FF"/>
              </a:solidFill>
            </a:endParaRPr>
          </a:p>
        </p:txBody>
      </p:sp>
      <p:sp>
        <p:nvSpPr>
          <p:cNvPr id="377" name="Google Shape;377;p43"/>
          <p:cNvSpPr txBox="1"/>
          <p:nvPr>
            <p:ph idx="1" type="subTitle"/>
          </p:nvPr>
        </p:nvSpPr>
        <p:spPr>
          <a:xfrm>
            <a:off x="341025" y="1723750"/>
            <a:ext cx="5008500" cy="27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São linhas de texto que servem para explicar, documentar ou anotar dentro do código, mas que não são executadas.</a:t>
            </a:r>
            <a:br>
              <a:rPr lang="en" sz="1800"/>
            </a:br>
            <a:r>
              <a:rPr lang="en" sz="1800"/>
              <a:t>Ajuda no entendimento do programa por </a:t>
            </a:r>
            <a:r>
              <a:rPr lang="en" sz="1800"/>
              <a:t>terceiros</a:t>
            </a:r>
            <a:r>
              <a:rPr lang="en" sz="1800"/>
              <a:t>.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Tudo que estiver na mesma linha após "#" será interpretado como comentário.</a:t>
            </a:r>
            <a:endParaRPr sz="1800"/>
          </a:p>
        </p:txBody>
      </p:sp>
      <p:pic>
        <p:nvPicPr>
          <p:cNvPr id="378" name="Google Shape;378;p43" title="ChatGPT Image 1 de out. de 2025, 17_58_58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113" l="0" r="0" t="3113"/>
          <a:stretch/>
        </p:blipFill>
        <p:spPr>
          <a:xfrm>
            <a:off x="5681449" y="2120674"/>
            <a:ext cx="2278958" cy="2137075"/>
          </a:xfrm>
          <a:prstGeom prst="rect">
            <a:avLst/>
          </a:prstGeom>
          <a:noFill/>
          <a:ln cap="flat" cmpd="sng" w="14725">
            <a:solidFill>
              <a:srgbClr val="7A7A78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79" name="Google Shape;379;p43"/>
          <p:cNvGrpSpPr/>
          <p:nvPr/>
        </p:nvGrpSpPr>
        <p:grpSpPr>
          <a:xfrm>
            <a:off x="5681570" y="1895457"/>
            <a:ext cx="2279322" cy="205311"/>
            <a:chOff x="511225" y="947025"/>
            <a:chExt cx="2971350" cy="265500"/>
          </a:xfrm>
        </p:grpSpPr>
        <p:pic>
          <p:nvPicPr>
            <p:cNvPr id="380" name="Google Shape;380;p43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60127" r="0" t="0"/>
            <a:stretch/>
          </p:blipFill>
          <p:spPr>
            <a:xfrm>
              <a:off x="512775" y="947025"/>
              <a:ext cx="2969800" cy="265500"/>
            </a:xfrm>
            <a:prstGeom prst="rect">
              <a:avLst/>
            </a:prstGeom>
            <a:noFill/>
            <a:ln cap="flat" cmpd="sng" w="14725">
              <a:solidFill>
                <a:srgbClr val="7A7A78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81" name="Google Shape;381;p43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60127" r="0" t="0"/>
            <a:stretch/>
          </p:blipFill>
          <p:spPr>
            <a:xfrm>
              <a:off x="511225" y="947025"/>
              <a:ext cx="2969800" cy="265500"/>
            </a:xfrm>
            <a:prstGeom prst="rect">
              <a:avLst/>
            </a:prstGeom>
            <a:noFill/>
            <a:ln cap="flat" cmpd="sng" w="14725">
              <a:solidFill>
                <a:srgbClr val="7A7A78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/>
          <p:nvPr/>
        </p:nvSpPr>
        <p:spPr>
          <a:xfrm>
            <a:off x="410100" y="1889475"/>
            <a:ext cx="4209000" cy="2421300"/>
          </a:xfrm>
          <a:prstGeom prst="rect">
            <a:avLst/>
          </a:prstGeom>
          <a:solidFill>
            <a:srgbClr val="D0D0D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7" name="Google Shape;387;p44"/>
          <p:cNvSpPr txBox="1"/>
          <p:nvPr>
            <p:ph type="title"/>
          </p:nvPr>
        </p:nvSpPr>
        <p:spPr>
          <a:xfrm>
            <a:off x="576300" y="1211588"/>
            <a:ext cx="38766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FF"/>
                </a:solidFill>
              </a:rPr>
              <a:t>PEP 8</a:t>
            </a:r>
            <a:endParaRPr sz="6000">
              <a:solidFill>
                <a:srgbClr val="0000FF"/>
              </a:solidFill>
            </a:endParaRPr>
          </a:p>
        </p:txBody>
      </p:sp>
      <p:sp>
        <p:nvSpPr>
          <p:cNvPr id="388" name="Google Shape;388;p44"/>
          <p:cNvSpPr txBox="1"/>
          <p:nvPr>
            <p:ph idx="1" type="subTitle"/>
          </p:nvPr>
        </p:nvSpPr>
        <p:spPr>
          <a:xfrm>
            <a:off x="482750" y="2336375"/>
            <a:ext cx="4063800" cy="1893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Devem ser c</a:t>
            </a:r>
            <a:r>
              <a:rPr lang="en"/>
              <a:t>laros, atualizados e nunca contradizer o código.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Frases completas, começando com letra maiúscula e terminando com ponto final.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geral: escrever de forma que qualquer pessoa possa entender — recomenda-se usar inglês</a:t>
            </a:r>
            <a:endParaRPr/>
          </a:p>
        </p:txBody>
      </p:sp>
      <p:grpSp>
        <p:nvGrpSpPr>
          <p:cNvPr id="389" name="Google Shape;389;p44"/>
          <p:cNvGrpSpPr/>
          <p:nvPr/>
        </p:nvGrpSpPr>
        <p:grpSpPr>
          <a:xfrm>
            <a:off x="482650" y="1978450"/>
            <a:ext cx="4063898" cy="265505"/>
            <a:chOff x="6066575" y="1361425"/>
            <a:chExt cx="4063898" cy="265505"/>
          </a:xfrm>
        </p:grpSpPr>
        <p:pic>
          <p:nvPicPr>
            <p:cNvPr id="390" name="Google Shape;390;p44" title="Sin título-2.png"/>
            <p:cNvPicPr preferRelativeResize="0"/>
            <p:nvPr/>
          </p:nvPicPr>
          <p:blipFill rotWithShape="1">
            <a:blip r:embed="rId3">
              <a:alphaModFix/>
            </a:blip>
            <a:srcRect b="0" l="71706" r="0" t="0"/>
            <a:stretch/>
          </p:blipFill>
          <p:spPr>
            <a:xfrm>
              <a:off x="6378524" y="1361430"/>
              <a:ext cx="2107351" cy="265500"/>
            </a:xfrm>
            <a:prstGeom prst="rect">
              <a:avLst/>
            </a:prstGeom>
            <a:noFill/>
            <a:ln cap="flat" cmpd="sng" w="9525">
              <a:solidFill>
                <a:srgbClr val="7A7A78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91" name="Google Shape;391;p44" title="Sin título-2.png"/>
            <p:cNvPicPr preferRelativeResize="0"/>
            <p:nvPr/>
          </p:nvPicPr>
          <p:blipFill rotWithShape="1">
            <a:blip r:embed="rId3">
              <a:alphaModFix/>
            </a:blip>
            <a:srcRect b="0" l="45441" r="0" t="0"/>
            <a:stretch/>
          </p:blipFill>
          <p:spPr>
            <a:xfrm>
              <a:off x="6066575" y="1361425"/>
              <a:ext cx="4063898" cy="265500"/>
            </a:xfrm>
            <a:prstGeom prst="rect">
              <a:avLst/>
            </a:prstGeom>
            <a:noFill/>
            <a:ln cap="flat" cmpd="sng" w="19050">
              <a:solidFill>
                <a:srgbClr val="7A7A78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392" name="Google Shape;392;p44"/>
          <p:cNvSpPr txBox="1"/>
          <p:nvPr>
            <p:ph type="title"/>
          </p:nvPr>
        </p:nvSpPr>
        <p:spPr>
          <a:xfrm>
            <a:off x="4734623" y="778620"/>
            <a:ext cx="18975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00FF"/>
                </a:solidFill>
              </a:rPr>
              <a:t>Bloco</a:t>
            </a:r>
            <a:endParaRPr sz="3500">
              <a:solidFill>
                <a:srgbClr val="0000FF"/>
              </a:solidFill>
            </a:endParaRPr>
          </a:p>
        </p:txBody>
      </p:sp>
      <p:sp>
        <p:nvSpPr>
          <p:cNvPr id="393" name="Google Shape;393;p44"/>
          <p:cNvSpPr txBox="1"/>
          <p:nvPr>
            <p:ph idx="1" type="subTitle"/>
          </p:nvPr>
        </p:nvSpPr>
        <p:spPr>
          <a:xfrm>
            <a:off x="4844200" y="1432275"/>
            <a:ext cx="4063800" cy="608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xplicar um trecho maior do código, geralmente o que vem logo abaixo deles</a:t>
            </a:r>
            <a:endParaRPr/>
          </a:p>
        </p:txBody>
      </p:sp>
      <p:sp>
        <p:nvSpPr>
          <p:cNvPr id="394" name="Google Shape;394;p44"/>
          <p:cNvSpPr txBox="1"/>
          <p:nvPr>
            <p:ph type="title"/>
          </p:nvPr>
        </p:nvSpPr>
        <p:spPr>
          <a:xfrm>
            <a:off x="4734623" y="1923187"/>
            <a:ext cx="18975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00FF"/>
                </a:solidFill>
              </a:rPr>
              <a:t>Linha</a:t>
            </a:r>
            <a:endParaRPr sz="3500">
              <a:solidFill>
                <a:srgbClr val="0000FF"/>
              </a:solidFill>
            </a:endParaRPr>
          </a:p>
        </p:txBody>
      </p:sp>
      <p:sp>
        <p:nvSpPr>
          <p:cNvPr id="395" name="Google Shape;395;p44"/>
          <p:cNvSpPr txBox="1"/>
          <p:nvPr>
            <p:ph idx="1" type="subTitle"/>
          </p:nvPr>
        </p:nvSpPr>
        <p:spPr>
          <a:xfrm>
            <a:off x="4844200" y="2576843"/>
            <a:ext cx="4063800" cy="901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a mesma linha de uma instrução de código, também começam com # seguido de um espaço, mas precisam ser separados (&gt; 2 espaços) do código para não confundir a leitura.</a:t>
            </a:r>
            <a:endParaRPr/>
          </a:p>
        </p:txBody>
      </p:sp>
      <p:sp>
        <p:nvSpPr>
          <p:cNvPr id="396" name="Google Shape;396;p44"/>
          <p:cNvSpPr txBox="1"/>
          <p:nvPr>
            <p:ph type="title"/>
          </p:nvPr>
        </p:nvSpPr>
        <p:spPr>
          <a:xfrm>
            <a:off x="4734623" y="3302720"/>
            <a:ext cx="18975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00FF"/>
                </a:solidFill>
              </a:rPr>
              <a:t>Docstring</a:t>
            </a:r>
            <a:endParaRPr sz="3500">
              <a:solidFill>
                <a:srgbClr val="0000FF"/>
              </a:solidFill>
            </a:endParaRPr>
          </a:p>
        </p:txBody>
      </p:sp>
      <p:sp>
        <p:nvSpPr>
          <p:cNvPr id="397" name="Google Shape;397;p44"/>
          <p:cNvSpPr txBox="1"/>
          <p:nvPr>
            <p:ph idx="1" type="subTitle"/>
          </p:nvPr>
        </p:nvSpPr>
        <p:spPr>
          <a:xfrm>
            <a:off x="4844200" y="3956375"/>
            <a:ext cx="4063800" cy="704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scritas entre aspas triplas ("""), podem ser </a:t>
            </a:r>
            <a:r>
              <a:rPr lang="en"/>
              <a:t>acessados</a:t>
            </a:r>
            <a:r>
              <a:rPr lang="en"/>
              <a:t> programaticamente, por exemplo, com a função help().</a:t>
            </a:r>
            <a:endParaRPr/>
          </a:p>
        </p:txBody>
      </p:sp>
      <p:sp>
        <p:nvSpPr>
          <p:cNvPr id="398" name="Google Shape;398;p44"/>
          <p:cNvSpPr/>
          <p:nvPr/>
        </p:nvSpPr>
        <p:spPr>
          <a:xfrm>
            <a:off x="4828225" y="1043325"/>
            <a:ext cx="4119600" cy="106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# Esse código é usado para XXXX finalidade.</a:t>
            </a:r>
            <a:endParaRPr sz="12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# Inicia-se definido variáveis para</a:t>
            </a:r>
            <a:endParaRPr sz="12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# uso ao longo do código.</a:t>
            </a:r>
            <a:endParaRPr sz="12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AF6E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AF6E7"/>
                </a:solidFill>
                <a:latin typeface="Roboto Mono"/>
                <a:ea typeface="Roboto Mono"/>
                <a:cs typeface="Roboto Mono"/>
                <a:sym typeface="Roboto Mono"/>
              </a:rPr>
              <a:t>Nome = “Pedro”</a:t>
            </a:r>
            <a:endParaRPr sz="1200">
              <a:solidFill>
                <a:srgbClr val="FAF6E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9" name="Google Shape;399;p44"/>
          <p:cNvSpPr/>
          <p:nvPr/>
        </p:nvSpPr>
        <p:spPr>
          <a:xfrm>
            <a:off x="4828225" y="2189350"/>
            <a:ext cx="4119600" cy="128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AF6E7"/>
                </a:solidFill>
                <a:latin typeface="Roboto Mono"/>
                <a:ea typeface="Roboto Mono"/>
                <a:cs typeface="Roboto Mono"/>
                <a:sym typeface="Roboto Mono"/>
              </a:rPr>
              <a:t>idade = 18 </a:t>
            </a: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# idade mínima para votar</a:t>
            </a:r>
            <a:endParaRPr sz="12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AF6E7"/>
                </a:solidFill>
                <a:latin typeface="Roboto Mono"/>
                <a:ea typeface="Roboto Mono"/>
                <a:cs typeface="Roboto Mono"/>
                <a:sym typeface="Roboto Mono"/>
              </a:rPr>
              <a:t>print(idade)</a:t>
            </a:r>
            <a:endParaRPr sz="1200">
              <a:solidFill>
                <a:srgbClr val="FAF6E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0" name="Google Shape;400;p44"/>
          <p:cNvSpPr/>
          <p:nvPr/>
        </p:nvSpPr>
        <p:spPr>
          <a:xfrm>
            <a:off x="4816300" y="3560075"/>
            <a:ext cx="4119600" cy="11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AF6E7"/>
                </a:solidFill>
                <a:latin typeface="Roboto Mono"/>
                <a:ea typeface="Roboto Mono"/>
                <a:cs typeface="Roboto Mono"/>
                <a:sym typeface="Roboto Mono"/>
              </a:rPr>
              <a:t>def dobro(n):</a:t>
            </a:r>
            <a:endParaRPr sz="1200">
              <a:solidFill>
                <a:srgbClr val="FAF6E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AF6E7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"""</a:t>
            </a:r>
            <a:endParaRPr sz="12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Retorna o dobro de um número.</a:t>
            </a:r>
            <a:endParaRPr sz="12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É preciso definir n anteriormente.</a:t>
            </a:r>
            <a:endParaRPr sz="12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"""</a:t>
            </a:r>
            <a:endParaRPr sz="12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AF6E7"/>
                </a:solidFill>
                <a:latin typeface="Roboto Mono"/>
                <a:ea typeface="Roboto Mono"/>
                <a:cs typeface="Roboto Mono"/>
                <a:sym typeface="Roboto Mono"/>
              </a:rPr>
              <a:t>    return n * 2</a:t>
            </a:r>
            <a:endParaRPr sz="1200">
              <a:solidFill>
                <a:srgbClr val="FAF6E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/>
          <p:nvPr>
            <p:ph idx="1" type="subTitle"/>
          </p:nvPr>
        </p:nvSpPr>
        <p:spPr>
          <a:xfrm>
            <a:off x="3365625" y="3918575"/>
            <a:ext cx="52740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ímbolos usados para realizar operações sobre valores e variáveis</a:t>
            </a:r>
            <a:endParaRPr/>
          </a:p>
        </p:txBody>
      </p:sp>
      <p:sp>
        <p:nvSpPr>
          <p:cNvPr id="406" name="Google Shape;406;p45"/>
          <p:cNvSpPr txBox="1"/>
          <p:nvPr>
            <p:ph type="title"/>
          </p:nvPr>
        </p:nvSpPr>
        <p:spPr>
          <a:xfrm>
            <a:off x="1860500" y="1532500"/>
            <a:ext cx="3459000" cy="15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Operadores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07" name="Google Shape;407;p45"/>
          <p:cNvSpPr txBox="1"/>
          <p:nvPr>
            <p:ph idx="2" type="title"/>
          </p:nvPr>
        </p:nvSpPr>
        <p:spPr>
          <a:xfrm>
            <a:off x="779673" y="1910725"/>
            <a:ext cx="778200" cy="7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/>
          <p:nvPr>
            <p:ph type="title"/>
          </p:nvPr>
        </p:nvSpPr>
        <p:spPr>
          <a:xfrm>
            <a:off x="341850" y="679180"/>
            <a:ext cx="82728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Operadores</a:t>
            </a:r>
            <a:endParaRPr sz="5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/>
          </a:p>
        </p:txBody>
      </p:sp>
      <p:sp>
        <p:nvSpPr>
          <p:cNvPr id="413" name="Google Shape;413;p46"/>
          <p:cNvSpPr txBox="1"/>
          <p:nvPr>
            <p:ph idx="1" type="subTitle"/>
          </p:nvPr>
        </p:nvSpPr>
        <p:spPr>
          <a:xfrm>
            <a:off x="464150" y="2205325"/>
            <a:ext cx="29235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Usados para atribuir valores às variáveis</a:t>
            </a:r>
            <a:endParaRPr b="1"/>
          </a:p>
        </p:txBody>
      </p:sp>
      <p:sp>
        <p:nvSpPr>
          <p:cNvPr id="414" name="Google Shape;414;p46"/>
          <p:cNvSpPr txBox="1"/>
          <p:nvPr>
            <p:ph idx="14" type="title"/>
          </p:nvPr>
        </p:nvSpPr>
        <p:spPr>
          <a:xfrm>
            <a:off x="416001" y="1818325"/>
            <a:ext cx="33834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CA71A"/>
                </a:solidFill>
              </a:rPr>
              <a:t>Atribuição</a:t>
            </a:r>
            <a:endParaRPr sz="3000">
              <a:solidFill>
                <a:srgbClr val="4CA71A"/>
              </a:solidFill>
            </a:endParaRPr>
          </a:p>
        </p:txBody>
      </p:sp>
      <p:sp>
        <p:nvSpPr>
          <p:cNvPr id="415" name="Google Shape;415;p46"/>
          <p:cNvSpPr txBox="1"/>
          <p:nvPr>
            <p:ph idx="2" type="subTitle"/>
          </p:nvPr>
        </p:nvSpPr>
        <p:spPr>
          <a:xfrm>
            <a:off x="6591907" y="2210002"/>
            <a:ext cx="30363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Usados para cálculos matemáticos</a:t>
            </a:r>
            <a:endParaRPr b="1"/>
          </a:p>
        </p:txBody>
      </p:sp>
      <p:sp>
        <p:nvSpPr>
          <p:cNvPr id="416" name="Google Shape;416;p46"/>
          <p:cNvSpPr txBox="1"/>
          <p:nvPr>
            <p:ph idx="9" type="title"/>
          </p:nvPr>
        </p:nvSpPr>
        <p:spPr>
          <a:xfrm>
            <a:off x="6595832" y="1818328"/>
            <a:ext cx="33768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ECF0A"/>
                </a:solidFill>
              </a:rPr>
              <a:t>Aritméticos</a:t>
            </a:r>
            <a:endParaRPr sz="3000">
              <a:solidFill>
                <a:srgbClr val="FECF0A"/>
              </a:solidFill>
            </a:endParaRPr>
          </a:p>
        </p:txBody>
      </p:sp>
      <p:sp>
        <p:nvSpPr>
          <p:cNvPr id="417" name="Google Shape;417;p46"/>
          <p:cNvSpPr txBox="1"/>
          <p:nvPr>
            <p:ph idx="1" type="subTitle"/>
          </p:nvPr>
        </p:nvSpPr>
        <p:spPr>
          <a:xfrm>
            <a:off x="3472950" y="2205325"/>
            <a:ext cx="28410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Usados para comparar valores, retornam True ou False</a:t>
            </a:r>
            <a:endParaRPr b="1"/>
          </a:p>
        </p:txBody>
      </p:sp>
      <p:sp>
        <p:nvSpPr>
          <p:cNvPr id="418" name="Google Shape;418;p46"/>
          <p:cNvSpPr txBox="1"/>
          <p:nvPr>
            <p:ph idx="14" type="title"/>
          </p:nvPr>
        </p:nvSpPr>
        <p:spPr>
          <a:xfrm>
            <a:off x="3489656" y="1818325"/>
            <a:ext cx="33189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C3327"/>
                </a:solidFill>
              </a:rPr>
              <a:t>Relacionais</a:t>
            </a:r>
            <a:endParaRPr sz="3000">
              <a:solidFill>
                <a:srgbClr val="EC3327"/>
              </a:solidFill>
            </a:endParaRPr>
          </a:p>
        </p:txBody>
      </p:sp>
      <p:sp>
        <p:nvSpPr>
          <p:cNvPr id="419" name="Google Shape;419;p46"/>
          <p:cNvSpPr txBox="1"/>
          <p:nvPr>
            <p:ph idx="2" type="subTitle"/>
          </p:nvPr>
        </p:nvSpPr>
        <p:spPr>
          <a:xfrm>
            <a:off x="1548374" y="3485333"/>
            <a:ext cx="32757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Combinam expressões lógicas</a:t>
            </a:r>
            <a:endParaRPr b="1"/>
          </a:p>
        </p:txBody>
      </p:sp>
      <p:sp>
        <p:nvSpPr>
          <p:cNvPr id="420" name="Google Shape;420;p46"/>
          <p:cNvSpPr txBox="1"/>
          <p:nvPr>
            <p:ph idx="9" type="title"/>
          </p:nvPr>
        </p:nvSpPr>
        <p:spPr>
          <a:xfrm>
            <a:off x="1561134" y="3093666"/>
            <a:ext cx="33123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FF"/>
                </a:solidFill>
              </a:rPr>
              <a:t>Lógicos</a:t>
            </a:r>
            <a:endParaRPr sz="3000">
              <a:solidFill>
                <a:srgbClr val="0000FF"/>
              </a:solidFill>
            </a:endParaRPr>
          </a:p>
        </p:txBody>
      </p:sp>
      <p:sp>
        <p:nvSpPr>
          <p:cNvPr id="421" name="Google Shape;421;p46"/>
          <p:cNvSpPr txBox="1"/>
          <p:nvPr>
            <p:ph idx="1" type="subTitle"/>
          </p:nvPr>
        </p:nvSpPr>
        <p:spPr>
          <a:xfrm>
            <a:off x="5191431" y="3480672"/>
            <a:ext cx="32757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Verifica presença de elementos</a:t>
            </a:r>
            <a:r>
              <a:rPr b="1" lang="en"/>
              <a:t>, retornam True ou False</a:t>
            </a:r>
            <a:endParaRPr b="1"/>
          </a:p>
        </p:txBody>
      </p:sp>
      <p:sp>
        <p:nvSpPr>
          <p:cNvPr id="422" name="Google Shape;422;p46"/>
          <p:cNvSpPr txBox="1"/>
          <p:nvPr>
            <p:ph idx="14" type="title"/>
          </p:nvPr>
        </p:nvSpPr>
        <p:spPr>
          <a:xfrm>
            <a:off x="5144206" y="3093675"/>
            <a:ext cx="33189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Filiação</a:t>
            </a:r>
            <a:endParaRPr sz="3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"/>
          <p:cNvSpPr txBox="1"/>
          <p:nvPr>
            <p:ph type="title"/>
          </p:nvPr>
        </p:nvSpPr>
        <p:spPr>
          <a:xfrm>
            <a:off x="341840" y="679175"/>
            <a:ext cx="33894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4CA71A"/>
                </a:solidFill>
              </a:rPr>
              <a:t>Atribuição</a:t>
            </a:r>
            <a:endParaRPr sz="5500">
              <a:solidFill>
                <a:srgbClr val="4CA71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rgbClr val="4CA71A"/>
              </a:solidFill>
            </a:endParaRPr>
          </a:p>
        </p:txBody>
      </p:sp>
      <p:sp>
        <p:nvSpPr>
          <p:cNvPr id="428" name="Google Shape;428;p47"/>
          <p:cNvSpPr txBox="1"/>
          <p:nvPr>
            <p:ph idx="1" type="subTitle"/>
          </p:nvPr>
        </p:nvSpPr>
        <p:spPr>
          <a:xfrm>
            <a:off x="341750" y="1688324"/>
            <a:ext cx="3389400" cy="15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Usados para atribuir valores a variáveis.</a:t>
            </a:r>
            <a:endParaRPr sz="2000"/>
          </a:p>
        </p:txBody>
      </p:sp>
      <p:sp>
        <p:nvSpPr>
          <p:cNvPr id="429" name="Google Shape;429;p47"/>
          <p:cNvSpPr txBox="1"/>
          <p:nvPr/>
        </p:nvSpPr>
        <p:spPr>
          <a:xfrm>
            <a:off x="341851" y="4095675"/>
            <a:ext cx="3389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tribuição simples: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guarda um valor em uma variável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30" name="Google Shape;4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50" y="122450"/>
            <a:ext cx="836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7"/>
          <p:cNvSpPr/>
          <p:nvPr/>
        </p:nvSpPr>
        <p:spPr>
          <a:xfrm>
            <a:off x="1532600" y="3398125"/>
            <a:ext cx="1007700" cy="601200"/>
          </a:xfrm>
          <a:prstGeom prst="rect">
            <a:avLst/>
          </a:prstGeom>
          <a:solidFill>
            <a:srgbClr val="4CA71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AF6E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endParaRPr sz="4000">
              <a:solidFill>
                <a:srgbClr val="FAF6E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2" name="Google Shape;432;p47"/>
          <p:cNvSpPr txBox="1"/>
          <p:nvPr/>
        </p:nvSpPr>
        <p:spPr>
          <a:xfrm>
            <a:off x="4170050" y="848300"/>
            <a:ext cx="4582800" cy="383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 = 25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m</a:t>
            </a: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ensagem = “Seja bem-vindo!”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print(mensagem)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433" name="Google Shape;433;p47"/>
          <p:cNvSpPr/>
          <p:nvPr/>
        </p:nvSpPr>
        <p:spPr>
          <a:xfrm>
            <a:off x="2658125" y="3494475"/>
            <a:ext cx="1394100" cy="601200"/>
          </a:xfrm>
          <a:prstGeom prst="wedgeRoundRectCallout">
            <a:avLst>
              <a:gd fmla="val -31059" name="adj1"/>
              <a:gd fmla="val 7449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Composta?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/>
          <p:nvPr>
            <p:ph type="title"/>
          </p:nvPr>
        </p:nvSpPr>
        <p:spPr>
          <a:xfrm>
            <a:off x="341840" y="679175"/>
            <a:ext cx="33894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ECF0A"/>
                </a:solidFill>
              </a:rPr>
              <a:t>Aritméticos</a:t>
            </a:r>
            <a:endParaRPr sz="5500">
              <a:solidFill>
                <a:srgbClr val="FECF0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rgbClr val="FECF0A"/>
              </a:solidFill>
            </a:endParaRPr>
          </a:p>
        </p:txBody>
      </p:sp>
      <p:sp>
        <p:nvSpPr>
          <p:cNvPr id="439" name="Google Shape;439;p48"/>
          <p:cNvSpPr txBox="1"/>
          <p:nvPr>
            <p:ph idx="1" type="subTitle"/>
          </p:nvPr>
        </p:nvSpPr>
        <p:spPr>
          <a:xfrm>
            <a:off x="341750" y="1688324"/>
            <a:ext cx="3389400" cy="15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Usados para cálculos matemáticos básicos.</a:t>
            </a:r>
            <a:endParaRPr sz="2000"/>
          </a:p>
        </p:txBody>
      </p:sp>
      <p:sp>
        <p:nvSpPr>
          <p:cNvPr id="440" name="Google Shape;440;p48"/>
          <p:cNvSpPr txBox="1"/>
          <p:nvPr/>
        </p:nvSpPr>
        <p:spPr>
          <a:xfrm>
            <a:off x="341851" y="3562275"/>
            <a:ext cx="3389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Adição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41" name="Google Shape;4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50" y="122450"/>
            <a:ext cx="836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8"/>
          <p:cNvSpPr/>
          <p:nvPr/>
        </p:nvSpPr>
        <p:spPr>
          <a:xfrm>
            <a:off x="1532600" y="2864725"/>
            <a:ext cx="1007700" cy="601200"/>
          </a:xfrm>
          <a:prstGeom prst="rect">
            <a:avLst/>
          </a:prstGeom>
          <a:solidFill>
            <a:srgbClr val="FECF0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endParaRPr sz="40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3" name="Google Shape;443;p48"/>
          <p:cNvSpPr txBox="1"/>
          <p:nvPr/>
        </p:nvSpPr>
        <p:spPr>
          <a:xfrm>
            <a:off x="4170050" y="848300"/>
            <a:ext cx="4582800" cy="383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30+80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ECF0A"/>
                </a:solidFill>
                <a:latin typeface="VT323"/>
                <a:ea typeface="VT323"/>
                <a:cs typeface="VT323"/>
                <a:sym typeface="VT323"/>
              </a:rPr>
              <a:t>110</a:t>
            </a:r>
            <a:endParaRPr sz="2500">
              <a:solidFill>
                <a:srgbClr val="FECF0A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idade_ana = 25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idade_caio = 29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idade_ana+idade_caio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ECF0A"/>
                </a:solidFill>
                <a:latin typeface="VT323"/>
                <a:ea typeface="VT323"/>
                <a:cs typeface="VT323"/>
                <a:sym typeface="VT323"/>
              </a:rPr>
              <a:t>54</a:t>
            </a:r>
            <a:endParaRPr sz="2500">
              <a:solidFill>
                <a:srgbClr val="FECF0A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9"/>
          <p:cNvSpPr txBox="1"/>
          <p:nvPr>
            <p:ph type="title"/>
          </p:nvPr>
        </p:nvSpPr>
        <p:spPr>
          <a:xfrm>
            <a:off x="341840" y="679175"/>
            <a:ext cx="33894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ECF0A"/>
                </a:solidFill>
              </a:rPr>
              <a:t>Aritméticos</a:t>
            </a:r>
            <a:endParaRPr sz="5500">
              <a:solidFill>
                <a:srgbClr val="FECF0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rgbClr val="FECF0A"/>
              </a:solidFill>
            </a:endParaRPr>
          </a:p>
        </p:txBody>
      </p:sp>
      <p:sp>
        <p:nvSpPr>
          <p:cNvPr id="449" name="Google Shape;449;p49"/>
          <p:cNvSpPr txBox="1"/>
          <p:nvPr>
            <p:ph idx="1" type="subTitle"/>
          </p:nvPr>
        </p:nvSpPr>
        <p:spPr>
          <a:xfrm>
            <a:off x="341750" y="1688324"/>
            <a:ext cx="3389400" cy="15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Usados para cálculos matemáticos básicos.</a:t>
            </a:r>
            <a:endParaRPr sz="2000"/>
          </a:p>
        </p:txBody>
      </p:sp>
      <p:sp>
        <p:nvSpPr>
          <p:cNvPr id="450" name="Google Shape;450;p49"/>
          <p:cNvSpPr txBox="1"/>
          <p:nvPr/>
        </p:nvSpPr>
        <p:spPr>
          <a:xfrm>
            <a:off x="341851" y="3562275"/>
            <a:ext cx="3389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Subtração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51" name="Google Shape;4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50" y="122450"/>
            <a:ext cx="836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9"/>
          <p:cNvSpPr/>
          <p:nvPr/>
        </p:nvSpPr>
        <p:spPr>
          <a:xfrm>
            <a:off x="1532600" y="2864725"/>
            <a:ext cx="1007700" cy="601200"/>
          </a:xfrm>
          <a:prstGeom prst="rect">
            <a:avLst/>
          </a:prstGeom>
          <a:solidFill>
            <a:srgbClr val="FECF0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endParaRPr sz="40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3" name="Google Shape;453;p49"/>
          <p:cNvSpPr txBox="1"/>
          <p:nvPr/>
        </p:nvSpPr>
        <p:spPr>
          <a:xfrm>
            <a:off x="4170050" y="848300"/>
            <a:ext cx="4582800" cy="383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80-30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ECF0A"/>
                </a:solidFill>
                <a:latin typeface="VT323"/>
                <a:ea typeface="VT323"/>
                <a:cs typeface="VT323"/>
                <a:sym typeface="VT323"/>
              </a:rPr>
              <a:t>50</a:t>
            </a:r>
            <a:endParaRPr sz="2500">
              <a:solidFill>
                <a:srgbClr val="FECF0A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idade_ana = 25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idade_caio = 29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idade_caio-idade_ana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ECF0A"/>
                </a:solidFill>
                <a:latin typeface="VT323"/>
                <a:ea typeface="VT323"/>
                <a:cs typeface="VT323"/>
                <a:sym typeface="VT323"/>
              </a:rPr>
              <a:t>4</a:t>
            </a:r>
            <a:endParaRPr sz="2500">
              <a:solidFill>
                <a:srgbClr val="FECF0A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"/>
          <p:cNvSpPr txBox="1"/>
          <p:nvPr>
            <p:ph type="title"/>
          </p:nvPr>
        </p:nvSpPr>
        <p:spPr>
          <a:xfrm>
            <a:off x="341840" y="679175"/>
            <a:ext cx="33894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ECF0A"/>
                </a:solidFill>
              </a:rPr>
              <a:t>Aritméticos</a:t>
            </a:r>
            <a:endParaRPr sz="5500">
              <a:solidFill>
                <a:srgbClr val="FECF0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rgbClr val="FECF0A"/>
              </a:solidFill>
            </a:endParaRPr>
          </a:p>
        </p:txBody>
      </p:sp>
      <p:sp>
        <p:nvSpPr>
          <p:cNvPr id="459" name="Google Shape;459;p50"/>
          <p:cNvSpPr txBox="1"/>
          <p:nvPr>
            <p:ph idx="1" type="subTitle"/>
          </p:nvPr>
        </p:nvSpPr>
        <p:spPr>
          <a:xfrm>
            <a:off x="341750" y="1688324"/>
            <a:ext cx="3389400" cy="15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Usados para cálculos matemáticos básicos.</a:t>
            </a:r>
            <a:endParaRPr sz="2000"/>
          </a:p>
        </p:txBody>
      </p:sp>
      <p:sp>
        <p:nvSpPr>
          <p:cNvPr id="460" name="Google Shape;460;p50"/>
          <p:cNvSpPr txBox="1"/>
          <p:nvPr/>
        </p:nvSpPr>
        <p:spPr>
          <a:xfrm>
            <a:off x="341851" y="3562275"/>
            <a:ext cx="3389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Multiplicação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61" name="Google Shape;4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50" y="122450"/>
            <a:ext cx="836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0"/>
          <p:cNvSpPr/>
          <p:nvPr/>
        </p:nvSpPr>
        <p:spPr>
          <a:xfrm>
            <a:off x="1532600" y="2864725"/>
            <a:ext cx="1007700" cy="601200"/>
          </a:xfrm>
          <a:prstGeom prst="rect">
            <a:avLst/>
          </a:prstGeom>
          <a:solidFill>
            <a:srgbClr val="FECF0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endParaRPr sz="40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3" name="Google Shape;463;p50"/>
          <p:cNvSpPr txBox="1"/>
          <p:nvPr/>
        </p:nvSpPr>
        <p:spPr>
          <a:xfrm>
            <a:off x="4170050" y="848300"/>
            <a:ext cx="4582800" cy="383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80*3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ECF0A"/>
                </a:solidFill>
                <a:latin typeface="VT323"/>
                <a:ea typeface="VT323"/>
                <a:cs typeface="VT323"/>
                <a:sym typeface="VT323"/>
              </a:rPr>
              <a:t>24</a:t>
            </a:r>
            <a:r>
              <a:rPr lang="en" sz="2500">
                <a:solidFill>
                  <a:srgbClr val="FECF0A"/>
                </a:solidFill>
                <a:latin typeface="VT323"/>
                <a:ea typeface="VT323"/>
                <a:cs typeface="VT323"/>
                <a:sym typeface="VT323"/>
              </a:rPr>
              <a:t>0</a:t>
            </a:r>
            <a:endParaRPr sz="2500">
              <a:solidFill>
                <a:srgbClr val="FECF0A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idade_ana = 25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idade_caio = 29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idade_caio*idade_ana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ECF0A"/>
                </a:solidFill>
                <a:latin typeface="VT323"/>
                <a:ea typeface="VT323"/>
                <a:cs typeface="VT323"/>
                <a:sym typeface="VT323"/>
              </a:rPr>
              <a:t>725</a:t>
            </a:r>
            <a:endParaRPr sz="2500">
              <a:solidFill>
                <a:srgbClr val="FECF0A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1"/>
          <p:cNvSpPr txBox="1"/>
          <p:nvPr>
            <p:ph type="title"/>
          </p:nvPr>
        </p:nvSpPr>
        <p:spPr>
          <a:xfrm>
            <a:off x="341840" y="679175"/>
            <a:ext cx="33894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ECF0A"/>
                </a:solidFill>
              </a:rPr>
              <a:t>Aritméticos</a:t>
            </a:r>
            <a:endParaRPr sz="5500">
              <a:solidFill>
                <a:srgbClr val="FECF0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rgbClr val="FECF0A"/>
              </a:solidFill>
            </a:endParaRPr>
          </a:p>
        </p:txBody>
      </p:sp>
      <p:sp>
        <p:nvSpPr>
          <p:cNvPr id="469" name="Google Shape;469;p51"/>
          <p:cNvSpPr txBox="1"/>
          <p:nvPr>
            <p:ph idx="1" type="subTitle"/>
          </p:nvPr>
        </p:nvSpPr>
        <p:spPr>
          <a:xfrm>
            <a:off x="341750" y="1688324"/>
            <a:ext cx="3389400" cy="15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Usados para cálculos matemáticos básicos.</a:t>
            </a:r>
            <a:endParaRPr sz="2000"/>
          </a:p>
        </p:txBody>
      </p:sp>
      <p:sp>
        <p:nvSpPr>
          <p:cNvPr id="470" name="Google Shape;470;p51"/>
          <p:cNvSpPr txBox="1"/>
          <p:nvPr/>
        </p:nvSpPr>
        <p:spPr>
          <a:xfrm>
            <a:off x="341851" y="3562275"/>
            <a:ext cx="3389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Divisão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1" name="Google Shape;4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50" y="122450"/>
            <a:ext cx="836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1"/>
          <p:cNvSpPr/>
          <p:nvPr/>
        </p:nvSpPr>
        <p:spPr>
          <a:xfrm>
            <a:off x="1532600" y="2864725"/>
            <a:ext cx="1007700" cy="601200"/>
          </a:xfrm>
          <a:prstGeom prst="rect">
            <a:avLst/>
          </a:prstGeom>
          <a:solidFill>
            <a:srgbClr val="FECF0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endParaRPr sz="40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3" name="Google Shape;473;p51"/>
          <p:cNvSpPr txBox="1"/>
          <p:nvPr/>
        </p:nvSpPr>
        <p:spPr>
          <a:xfrm>
            <a:off x="4170050" y="848300"/>
            <a:ext cx="4582800" cy="383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31</a:t>
            </a: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/2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ECF0A"/>
                </a:solidFill>
                <a:latin typeface="VT323"/>
                <a:ea typeface="VT323"/>
                <a:cs typeface="VT323"/>
                <a:sym typeface="VT323"/>
              </a:rPr>
              <a:t>15.5</a:t>
            </a:r>
            <a:endParaRPr sz="2500">
              <a:solidFill>
                <a:srgbClr val="FECF0A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idade_caio/idade_ana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ECF0A"/>
                </a:solidFill>
                <a:latin typeface="VT323"/>
                <a:ea typeface="VT323"/>
                <a:cs typeface="VT323"/>
                <a:sym typeface="VT323"/>
              </a:rPr>
              <a:t>0.862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idade_ana/5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ECF0A"/>
                </a:solidFill>
                <a:latin typeface="VT323"/>
                <a:ea typeface="VT323"/>
                <a:cs typeface="VT323"/>
                <a:sym typeface="VT323"/>
              </a:rPr>
              <a:t>5.0</a:t>
            </a:r>
            <a:endParaRPr sz="2500">
              <a:solidFill>
                <a:srgbClr val="FECF0A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ECF0A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/>
          <p:nvPr>
            <p:ph type="title"/>
          </p:nvPr>
        </p:nvSpPr>
        <p:spPr>
          <a:xfrm>
            <a:off x="341840" y="679175"/>
            <a:ext cx="33894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ECF0A"/>
                </a:solidFill>
              </a:rPr>
              <a:t>Aritméticos</a:t>
            </a:r>
            <a:endParaRPr sz="5500">
              <a:solidFill>
                <a:srgbClr val="FECF0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rgbClr val="FECF0A"/>
              </a:solidFill>
            </a:endParaRPr>
          </a:p>
        </p:txBody>
      </p:sp>
      <p:sp>
        <p:nvSpPr>
          <p:cNvPr id="479" name="Google Shape;479;p52"/>
          <p:cNvSpPr txBox="1"/>
          <p:nvPr>
            <p:ph idx="1" type="subTitle"/>
          </p:nvPr>
        </p:nvSpPr>
        <p:spPr>
          <a:xfrm>
            <a:off x="341750" y="1688324"/>
            <a:ext cx="3389400" cy="15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Usados para cálculos matemáticos básicos.</a:t>
            </a:r>
            <a:endParaRPr sz="2000"/>
          </a:p>
        </p:txBody>
      </p:sp>
      <p:sp>
        <p:nvSpPr>
          <p:cNvPr id="480" name="Google Shape;480;p52"/>
          <p:cNvSpPr txBox="1"/>
          <p:nvPr/>
        </p:nvSpPr>
        <p:spPr>
          <a:xfrm>
            <a:off x="341851" y="3562275"/>
            <a:ext cx="3389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Divisão</a:t>
            </a: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 inteira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1" name="Google Shape;4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50" y="122450"/>
            <a:ext cx="836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2"/>
          <p:cNvSpPr/>
          <p:nvPr/>
        </p:nvSpPr>
        <p:spPr>
          <a:xfrm>
            <a:off x="1532600" y="2864725"/>
            <a:ext cx="1007700" cy="601200"/>
          </a:xfrm>
          <a:prstGeom prst="rect">
            <a:avLst/>
          </a:prstGeom>
          <a:solidFill>
            <a:srgbClr val="FECF0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4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endParaRPr sz="40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3" name="Google Shape;483;p52"/>
          <p:cNvSpPr txBox="1"/>
          <p:nvPr/>
        </p:nvSpPr>
        <p:spPr>
          <a:xfrm>
            <a:off x="4170050" y="848300"/>
            <a:ext cx="4582800" cy="383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31</a:t>
            </a: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//2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ECF0A"/>
                </a:solidFill>
                <a:latin typeface="VT323"/>
                <a:ea typeface="VT323"/>
                <a:cs typeface="VT323"/>
                <a:sym typeface="VT323"/>
              </a:rPr>
              <a:t>15</a:t>
            </a:r>
            <a:endParaRPr sz="2500">
              <a:solidFill>
                <a:srgbClr val="FECF0A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idade_caio//idade_ana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ECF0A"/>
                </a:solidFill>
                <a:latin typeface="VT323"/>
                <a:ea typeface="VT323"/>
                <a:cs typeface="VT323"/>
                <a:sym typeface="VT323"/>
              </a:rPr>
              <a:t>0</a:t>
            </a:r>
            <a:endParaRPr sz="2500">
              <a:solidFill>
                <a:srgbClr val="FECF0A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ECF0A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341850" y="820382"/>
            <a:ext cx="84534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0000FF"/>
                </a:solidFill>
              </a:rPr>
              <a:t>Google Colaboratory</a:t>
            </a:r>
            <a:endParaRPr sz="7000">
              <a:solidFill>
                <a:srgbClr val="0000FF"/>
              </a:solidFill>
            </a:endParaRPr>
          </a:p>
        </p:txBody>
      </p:sp>
      <p:sp>
        <p:nvSpPr>
          <p:cNvPr id="199" name="Google Shape;199;p26"/>
          <p:cNvSpPr txBox="1"/>
          <p:nvPr>
            <p:ph idx="1" type="subTitle"/>
          </p:nvPr>
        </p:nvSpPr>
        <p:spPr>
          <a:xfrm>
            <a:off x="1951038" y="2493200"/>
            <a:ext cx="52419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Quando o símbolo aparecer, você já sabe o que fazer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00" name="Google Shape;200;p26"/>
          <p:cNvSpPr txBox="1"/>
          <p:nvPr>
            <p:ph idx="14" type="title"/>
          </p:nvPr>
        </p:nvSpPr>
        <p:spPr>
          <a:xfrm>
            <a:off x="1951062" y="1877900"/>
            <a:ext cx="52419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Caderno para prática</a:t>
            </a:r>
            <a:endParaRPr sz="3500"/>
          </a:p>
        </p:txBody>
      </p:sp>
      <p:pic>
        <p:nvPicPr>
          <p:cNvPr id="201" name="Google Shape;201;p26"/>
          <p:cNvPicPr preferRelativeResize="0"/>
          <p:nvPr/>
        </p:nvPicPr>
        <p:blipFill rotWithShape="1">
          <a:blip r:embed="rId3">
            <a:alphaModFix/>
          </a:blip>
          <a:srcRect b="6250" l="0" r="0" t="-6250"/>
          <a:stretch/>
        </p:blipFill>
        <p:spPr>
          <a:xfrm>
            <a:off x="3503225" y="3265675"/>
            <a:ext cx="2130651" cy="121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3"/>
          <p:cNvSpPr txBox="1"/>
          <p:nvPr>
            <p:ph type="title"/>
          </p:nvPr>
        </p:nvSpPr>
        <p:spPr>
          <a:xfrm>
            <a:off x="341840" y="679175"/>
            <a:ext cx="33894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ECF0A"/>
                </a:solidFill>
              </a:rPr>
              <a:t>Aritméticos</a:t>
            </a:r>
            <a:endParaRPr sz="5500">
              <a:solidFill>
                <a:srgbClr val="FECF0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rgbClr val="FECF0A"/>
              </a:solidFill>
            </a:endParaRPr>
          </a:p>
        </p:txBody>
      </p:sp>
      <p:sp>
        <p:nvSpPr>
          <p:cNvPr id="489" name="Google Shape;489;p53"/>
          <p:cNvSpPr txBox="1"/>
          <p:nvPr>
            <p:ph idx="1" type="subTitle"/>
          </p:nvPr>
        </p:nvSpPr>
        <p:spPr>
          <a:xfrm>
            <a:off x="341750" y="1688324"/>
            <a:ext cx="3389400" cy="15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Usados para cálculos matemáticos básicos.</a:t>
            </a:r>
            <a:endParaRPr sz="2000"/>
          </a:p>
        </p:txBody>
      </p:sp>
      <p:sp>
        <p:nvSpPr>
          <p:cNvPr id="490" name="Google Shape;490;p53"/>
          <p:cNvSpPr txBox="1"/>
          <p:nvPr/>
        </p:nvSpPr>
        <p:spPr>
          <a:xfrm>
            <a:off x="341851" y="3562275"/>
            <a:ext cx="3389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Módulo/resto:</a:t>
            </a:r>
            <a:endParaRPr b="1"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Retorna o resto da divisão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91" name="Google Shape;4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50" y="122450"/>
            <a:ext cx="836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3"/>
          <p:cNvSpPr/>
          <p:nvPr/>
        </p:nvSpPr>
        <p:spPr>
          <a:xfrm>
            <a:off x="1532600" y="2864725"/>
            <a:ext cx="1007700" cy="601200"/>
          </a:xfrm>
          <a:prstGeom prst="rect">
            <a:avLst/>
          </a:prstGeom>
          <a:solidFill>
            <a:srgbClr val="FECF0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%</a:t>
            </a:r>
            <a:endParaRPr sz="40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3" name="Google Shape;493;p53"/>
          <p:cNvSpPr txBox="1"/>
          <p:nvPr/>
        </p:nvSpPr>
        <p:spPr>
          <a:xfrm>
            <a:off x="4170050" y="848300"/>
            <a:ext cx="4582800" cy="383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31%2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ECF0A"/>
                </a:solidFill>
                <a:latin typeface="VT323"/>
                <a:ea typeface="VT323"/>
                <a:cs typeface="VT323"/>
                <a:sym typeface="VT323"/>
              </a:rPr>
              <a:t>1</a:t>
            </a:r>
            <a:endParaRPr sz="2500">
              <a:solidFill>
                <a:srgbClr val="FECF0A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idade_caio%idade_ana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ECF0A"/>
                </a:solidFill>
                <a:latin typeface="VT323"/>
                <a:ea typeface="VT323"/>
                <a:cs typeface="VT323"/>
                <a:sym typeface="VT323"/>
              </a:rPr>
              <a:t>4</a:t>
            </a:r>
            <a:endParaRPr sz="2500">
              <a:solidFill>
                <a:srgbClr val="FECF0A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ECF0A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4"/>
          <p:cNvSpPr txBox="1"/>
          <p:nvPr>
            <p:ph type="title"/>
          </p:nvPr>
        </p:nvSpPr>
        <p:spPr>
          <a:xfrm>
            <a:off x="341840" y="679175"/>
            <a:ext cx="33894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ECF0A"/>
                </a:solidFill>
              </a:rPr>
              <a:t>Aritméticos</a:t>
            </a:r>
            <a:endParaRPr sz="5500">
              <a:solidFill>
                <a:srgbClr val="FECF0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rgbClr val="FECF0A"/>
              </a:solidFill>
            </a:endParaRPr>
          </a:p>
        </p:txBody>
      </p:sp>
      <p:sp>
        <p:nvSpPr>
          <p:cNvPr id="499" name="Google Shape;499;p54"/>
          <p:cNvSpPr txBox="1"/>
          <p:nvPr>
            <p:ph idx="1" type="subTitle"/>
          </p:nvPr>
        </p:nvSpPr>
        <p:spPr>
          <a:xfrm>
            <a:off x="341750" y="1688324"/>
            <a:ext cx="3389400" cy="15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Usados para cálculos matemáticos básicos.</a:t>
            </a:r>
            <a:endParaRPr sz="2000"/>
          </a:p>
        </p:txBody>
      </p:sp>
      <p:sp>
        <p:nvSpPr>
          <p:cNvPr id="500" name="Google Shape;500;p54"/>
          <p:cNvSpPr txBox="1"/>
          <p:nvPr/>
        </p:nvSpPr>
        <p:spPr>
          <a:xfrm>
            <a:off x="341851" y="3562275"/>
            <a:ext cx="3389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Exponenciação:</a:t>
            </a:r>
            <a:endParaRPr b="1"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Retorna o valor da esquerda elevado ao da direita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1" name="Google Shape;50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50" y="122450"/>
            <a:ext cx="836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4"/>
          <p:cNvSpPr/>
          <p:nvPr/>
        </p:nvSpPr>
        <p:spPr>
          <a:xfrm>
            <a:off x="1532600" y="2864725"/>
            <a:ext cx="1007700" cy="601200"/>
          </a:xfrm>
          <a:prstGeom prst="rect">
            <a:avLst/>
          </a:prstGeom>
          <a:solidFill>
            <a:srgbClr val="FECF0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**</a:t>
            </a:r>
            <a:endParaRPr sz="40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3" name="Google Shape;503;p54"/>
          <p:cNvSpPr txBox="1"/>
          <p:nvPr/>
        </p:nvSpPr>
        <p:spPr>
          <a:xfrm>
            <a:off x="4170050" y="848300"/>
            <a:ext cx="4582800" cy="383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8**</a:t>
            </a: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2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ECF0A"/>
                </a:solidFill>
                <a:latin typeface="VT323"/>
                <a:ea typeface="VT323"/>
                <a:cs typeface="VT323"/>
                <a:sym typeface="VT323"/>
              </a:rPr>
              <a:t>64</a:t>
            </a:r>
            <a:endParaRPr sz="2500">
              <a:solidFill>
                <a:srgbClr val="FECF0A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idade_ana**3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ECF0A"/>
                </a:solidFill>
                <a:latin typeface="VT323"/>
                <a:ea typeface="VT323"/>
                <a:cs typeface="VT323"/>
                <a:sym typeface="VT323"/>
              </a:rPr>
              <a:t>15625</a:t>
            </a:r>
            <a:endParaRPr sz="2500">
              <a:solidFill>
                <a:srgbClr val="FECF0A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5"/>
          <p:cNvSpPr txBox="1"/>
          <p:nvPr>
            <p:ph type="title"/>
          </p:nvPr>
        </p:nvSpPr>
        <p:spPr>
          <a:xfrm>
            <a:off x="341850" y="679175"/>
            <a:ext cx="37470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ECF0A"/>
                </a:solidFill>
              </a:rPr>
              <a:t>Aritméticos</a:t>
            </a:r>
            <a:endParaRPr sz="5500">
              <a:solidFill>
                <a:srgbClr val="FECF0A"/>
              </a:solidFill>
            </a:endParaRPr>
          </a:p>
        </p:txBody>
      </p:sp>
      <p:graphicFrame>
        <p:nvGraphicFramePr>
          <p:cNvPr id="509" name="Google Shape;509;p55"/>
          <p:cNvGraphicFramePr/>
          <p:nvPr/>
        </p:nvGraphicFramePr>
        <p:xfrm>
          <a:off x="4524600" y="207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{5484A66C-88B6-4F5B-A0C8-6792A2A96547}</a:tableStyleId>
              </a:tblPr>
              <a:tblGrid>
                <a:gridCol w="1331725"/>
              </a:tblGrid>
              <a:tr h="5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()</a:t>
                      </a:r>
                      <a:endParaRPr sz="20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**</a:t>
                      </a:r>
                      <a:endParaRPr sz="20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5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* e /</a:t>
                      </a:r>
                      <a:endParaRPr sz="20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9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+ e -</a:t>
                      </a:r>
                      <a:endParaRPr sz="20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510" name="Google Shape;510;p55"/>
          <p:cNvSpPr txBox="1"/>
          <p:nvPr/>
        </p:nvSpPr>
        <p:spPr>
          <a:xfrm>
            <a:off x="1572463" y="2073400"/>
            <a:ext cx="26472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 Mono"/>
                <a:ea typeface="Roboto Mono"/>
                <a:cs typeface="Roboto Mono"/>
                <a:sym typeface="Roboto Mono"/>
              </a:rPr>
              <a:t>Parêntesis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1" name="Google Shape;511;p55"/>
          <p:cNvSpPr txBox="1"/>
          <p:nvPr>
            <p:ph idx="2" type="subTitle"/>
          </p:nvPr>
        </p:nvSpPr>
        <p:spPr>
          <a:xfrm>
            <a:off x="4524475" y="679100"/>
            <a:ext cx="36318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Cuidado com a ordem de uso!</a:t>
            </a:r>
            <a:endParaRPr b="1" sz="1500"/>
          </a:p>
        </p:txBody>
      </p:sp>
      <p:sp>
        <p:nvSpPr>
          <p:cNvPr id="512" name="Google Shape;512;p55"/>
          <p:cNvSpPr txBox="1"/>
          <p:nvPr/>
        </p:nvSpPr>
        <p:spPr>
          <a:xfrm>
            <a:off x="1572463" y="2612500"/>
            <a:ext cx="26472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 Mono"/>
                <a:ea typeface="Roboto Mono"/>
                <a:cs typeface="Roboto Mono"/>
                <a:sym typeface="Roboto Mono"/>
              </a:rPr>
              <a:t>Exponenciação</a:t>
            </a:r>
            <a:endParaRPr b="1"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3" name="Google Shape;513;p55"/>
          <p:cNvSpPr txBox="1"/>
          <p:nvPr/>
        </p:nvSpPr>
        <p:spPr>
          <a:xfrm>
            <a:off x="1572463" y="3151600"/>
            <a:ext cx="26472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 Mono"/>
                <a:ea typeface="Roboto Mono"/>
                <a:cs typeface="Roboto Mono"/>
                <a:sym typeface="Roboto Mono"/>
              </a:rPr>
              <a:t>Multiplicação, Divisão</a:t>
            </a:r>
            <a:endParaRPr b="1"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 Mono"/>
                <a:ea typeface="Roboto Mono"/>
                <a:cs typeface="Roboto Mono"/>
                <a:sym typeface="Roboto Mono"/>
              </a:rPr>
              <a:t>(todos os “tipos”)</a:t>
            </a:r>
            <a:endParaRPr b="1"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4" name="Google Shape;514;p55"/>
          <p:cNvSpPr txBox="1"/>
          <p:nvPr/>
        </p:nvSpPr>
        <p:spPr>
          <a:xfrm>
            <a:off x="1572563" y="3691225"/>
            <a:ext cx="26472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 Mono"/>
                <a:ea typeface="Roboto Mono"/>
                <a:cs typeface="Roboto Mono"/>
                <a:sym typeface="Roboto Mono"/>
              </a:rPr>
              <a:t>Adição, Subtração</a:t>
            </a:r>
            <a:endParaRPr b="1"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5" name="Google Shape;515;p55"/>
          <p:cNvSpPr/>
          <p:nvPr/>
        </p:nvSpPr>
        <p:spPr>
          <a:xfrm>
            <a:off x="6221538" y="2157652"/>
            <a:ext cx="435600" cy="435600"/>
          </a:xfrm>
          <a:prstGeom prst="ellipse">
            <a:avLst/>
          </a:prstGeom>
          <a:solidFill>
            <a:srgbClr val="EC332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b="1"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6" name="Google Shape;516;p55"/>
          <p:cNvSpPr/>
          <p:nvPr/>
        </p:nvSpPr>
        <p:spPr>
          <a:xfrm>
            <a:off x="6221538" y="2696752"/>
            <a:ext cx="435600" cy="435600"/>
          </a:xfrm>
          <a:prstGeom prst="ellipse">
            <a:avLst/>
          </a:prstGeom>
          <a:solidFill>
            <a:srgbClr val="FECF0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="1"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6221538" y="3235852"/>
            <a:ext cx="435600" cy="435600"/>
          </a:xfrm>
          <a:prstGeom prst="ellipse">
            <a:avLst/>
          </a:prstGeom>
          <a:solidFill>
            <a:srgbClr val="4CA71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AF6E7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b="1" sz="1500">
              <a:solidFill>
                <a:srgbClr val="FAF6E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8" name="Google Shape;518;p55"/>
          <p:cNvSpPr/>
          <p:nvPr/>
        </p:nvSpPr>
        <p:spPr>
          <a:xfrm>
            <a:off x="6221538" y="3774952"/>
            <a:ext cx="435600" cy="435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AF6E7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b="1" sz="1500">
              <a:solidFill>
                <a:srgbClr val="FAF6E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9" name="Google Shape;5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50" y="122450"/>
            <a:ext cx="836526" cy="4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6"/>
          <p:cNvSpPr txBox="1"/>
          <p:nvPr>
            <p:ph idx="1" type="subTitle"/>
          </p:nvPr>
        </p:nvSpPr>
        <p:spPr>
          <a:xfrm>
            <a:off x="4302003" y="1559338"/>
            <a:ext cx="3941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além dos números:</a:t>
            </a:r>
            <a:endParaRPr/>
          </a:p>
        </p:txBody>
      </p:sp>
      <p:sp>
        <p:nvSpPr>
          <p:cNvPr id="525" name="Google Shape;525;p56"/>
          <p:cNvSpPr txBox="1"/>
          <p:nvPr>
            <p:ph idx="2" type="subTitle"/>
          </p:nvPr>
        </p:nvSpPr>
        <p:spPr>
          <a:xfrm>
            <a:off x="4302003" y="2915376"/>
            <a:ext cx="3941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Atenção!</a:t>
            </a:r>
            <a:endParaRPr/>
          </a:p>
        </p:txBody>
      </p:sp>
      <p:sp>
        <p:nvSpPr>
          <p:cNvPr id="526" name="Google Shape;526;p56"/>
          <p:cNvSpPr txBox="1"/>
          <p:nvPr>
            <p:ph idx="3" type="subTitle"/>
          </p:nvPr>
        </p:nvSpPr>
        <p:spPr>
          <a:xfrm>
            <a:off x="4302003" y="2055836"/>
            <a:ext cx="39414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Não somente dados numéricos podem ser manipulados por esses operadores, porém, com as strings o funcionamento é um pouco diferente.</a:t>
            </a:r>
            <a:endParaRPr/>
          </a:p>
        </p:txBody>
      </p:sp>
      <p:sp>
        <p:nvSpPr>
          <p:cNvPr id="527" name="Google Shape;527;p56"/>
          <p:cNvSpPr txBox="1"/>
          <p:nvPr>
            <p:ph idx="4" type="subTitle"/>
          </p:nvPr>
        </p:nvSpPr>
        <p:spPr>
          <a:xfrm>
            <a:off x="4302003" y="3411875"/>
            <a:ext cx="39414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perações como subtração e divisão não podem ser usadas - apenas adição e multiplicação.</a:t>
            </a:r>
            <a:endParaRPr/>
          </a:p>
        </p:txBody>
      </p:sp>
      <p:sp>
        <p:nvSpPr>
          <p:cNvPr id="528" name="Google Shape;528;p56"/>
          <p:cNvSpPr txBox="1"/>
          <p:nvPr>
            <p:ph type="title"/>
          </p:nvPr>
        </p:nvSpPr>
        <p:spPr>
          <a:xfrm>
            <a:off x="341850" y="654800"/>
            <a:ext cx="85737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Manipulação de Strings</a:t>
            </a:r>
            <a:endParaRPr/>
          </a:p>
        </p:txBody>
      </p:sp>
      <p:sp>
        <p:nvSpPr>
          <p:cNvPr id="529" name="Google Shape;529;p56"/>
          <p:cNvSpPr txBox="1"/>
          <p:nvPr/>
        </p:nvSpPr>
        <p:spPr>
          <a:xfrm>
            <a:off x="1037371" y="1978100"/>
            <a:ext cx="2575200" cy="1892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“1” + “1”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ECF0A"/>
                </a:solidFill>
                <a:latin typeface="VT323"/>
                <a:ea typeface="VT323"/>
                <a:cs typeface="VT323"/>
                <a:sym typeface="VT323"/>
              </a:rPr>
              <a:t>11</a:t>
            </a:r>
            <a:endParaRPr sz="2500">
              <a:solidFill>
                <a:srgbClr val="FECF0A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57" title="7746071.png"/>
          <p:cNvPicPr preferRelativeResize="0"/>
          <p:nvPr/>
        </p:nvPicPr>
        <p:blipFill rotWithShape="1">
          <a:blip r:embed="rId3">
            <a:alphaModFix/>
          </a:blip>
          <a:srcRect b="37477" l="6145" r="11691" t="10808"/>
          <a:stretch/>
        </p:blipFill>
        <p:spPr>
          <a:xfrm>
            <a:off x="3298075" y="1285350"/>
            <a:ext cx="5585174" cy="351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7" title="Sin título-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74" y="782697"/>
            <a:ext cx="3321072" cy="1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7"/>
          <p:cNvSpPr txBox="1"/>
          <p:nvPr>
            <p:ph type="title"/>
          </p:nvPr>
        </p:nvSpPr>
        <p:spPr>
          <a:xfrm>
            <a:off x="523900" y="1374675"/>
            <a:ext cx="2884200" cy="618900"/>
          </a:xfrm>
          <a:prstGeom prst="rect">
            <a:avLst/>
          </a:prstGeom>
        </p:spPr>
        <p:txBody>
          <a:bodyPr anchorCtr="0" anchor="b" bIns="68025" lIns="68025" spcFirstLastPara="1" rIns="68025" wrap="square" tIns="68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47">
                <a:solidFill>
                  <a:srgbClr val="0000FF"/>
                </a:solidFill>
              </a:rPr>
              <a:t>int</a:t>
            </a:r>
            <a:r>
              <a:rPr lang="en" sz="4547">
                <a:solidFill>
                  <a:srgbClr val="0000FF"/>
                </a:solidFill>
              </a:rPr>
              <a:t>(</a:t>
            </a:r>
            <a:r>
              <a:rPr lang="en" sz="4547">
                <a:solidFill>
                  <a:srgbClr val="0000FF"/>
                </a:solidFill>
              </a:rPr>
              <a:t>), ...</a:t>
            </a:r>
            <a:endParaRPr sz="4547">
              <a:solidFill>
                <a:srgbClr val="0000FF"/>
              </a:solidFill>
            </a:endParaRPr>
          </a:p>
        </p:txBody>
      </p:sp>
      <p:pic>
        <p:nvPicPr>
          <p:cNvPr id="537" name="Google Shape;53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325" y="3287450"/>
            <a:ext cx="1517601" cy="8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7"/>
          <p:cNvSpPr txBox="1"/>
          <p:nvPr/>
        </p:nvSpPr>
        <p:spPr>
          <a:xfrm>
            <a:off x="3717350" y="2269925"/>
            <a:ext cx="49320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CONVERSÃO DE TIPOS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15900" lvl="0" marL="2413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Escrevemos o nome do tipo de variável para qual queremos converter, e colocamos a variável entre os parênteses.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58" title="7746071.png"/>
          <p:cNvPicPr preferRelativeResize="0"/>
          <p:nvPr/>
        </p:nvPicPr>
        <p:blipFill rotWithShape="1">
          <a:blip r:embed="rId3">
            <a:alphaModFix/>
          </a:blip>
          <a:srcRect b="37477" l="6145" r="11691" t="10808"/>
          <a:stretch/>
        </p:blipFill>
        <p:spPr>
          <a:xfrm>
            <a:off x="3298075" y="1285350"/>
            <a:ext cx="5585174" cy="351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8" title="Sin título-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74" y="782697"/>
            <a:ext cx="3321072" cy="1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8"/>
          <p:cNvSpPr txBox="1"/>
          <p:nvPr>
            <p:ph type="title"/>
          </p:nvPr>
        </p:nvSpPr>
        <p:spPr>
          <a:xfrm>
            <a:off x="523900" y="1374675"/>
            <a:ext cx="2884200" cy="618900"/>
          </a:xfrm>
          <a:prstGeom prst="rect">
            <a:avLst/>
          </a:prstGeom>
        </p:spPr>
        <p:txBody>
          <a:bodyPr anchorCtr="0" anchor="b" bIns="68025" lIns="68025" spcFirstLastPara="1" rIns="68025" wrap="square" tIns="68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47">
                <a:solidFill>
                  <a:srgbClr val="0000FF"/>
                </a:solidFill>
              </a:rPr>
              <a:t>str</a:t>
            </a:r>
            <a:r>
              <a:rPr lang="en" sz="4547">
                <a:solidFill>
                  <a:srgbClr val="0000FF"/>
                </a:solidFill>
              </a:rPr>
              <a:t>(), ...</a:t>
            </a:r>
            <a:endParaRPr sz="4547">
              <a:solidFill>
                <a:srgbClr val="0000FF"/>
              </a:solidFill>
            </a:endParaRPr>
          </a:p>
        </p:txBody>
      </p:sp>
      <p:pic>
        <p:nvPicPr>
          <p:cNvPr id="546" name="Google Shape;54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325" y="3287450"/>
            <a:ext cx="1517601" cy="8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8"/>
          <p:cNvSpPr txBox="1"/>
          <p:nvPr/>
        </p:nvSpPr>
        <p:spPr>
          <a:xfrm>
            <a:off x="3717350" y="2269925"/>
            <a:ext cx="49320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CONVERSÃO DE TIPOS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15900" lvl="0" marL="2413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Escrevemos o nome do tipo de variável para qual queremos converter, e colocamos a variável entre os parênteses.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59" title="7746071.png"/>
          <p:cNvPicPr preferRelativeResize="0"/>
          <p:nvPr/>
        </p:nvPicPr>
        <p:blipFill rotWithShape="1">
          <a:blip r:embed="rId3">
            <a:alphaModFix/>
          </a:blip>
          <a:srcRect b="37477" l="6145" r="11691" t="10808"/>
          <a:stretch/>
        </p:blipFill>
        <p:spPr>
          <a:xfrm>
            <a:off x="3298075" y="1285350"/>
            <a:ext cx="5585174" cy="351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9" title="Sin título-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74" y="782697"/>
            <a:ext cx="3321072" cy="1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9"/>
          <p:cNvSpPr txBox="1"/>
          <p:nvPr>
            <p:ph type="title"/>
          </p:nvPr>
        </p:nvSpPr>
        <p:spPr>
          <a:xfrm>
            <a:off x="523900" y="1374675"/>
            <a:ext cx="2884200" cy="618900"/>
          </a:xfrm>
          <a:prstGeom prst="rect">
            <a:avLst/>
          </a:prstGeom>
        </p:spPr>
        <p:txBody>
          <a:bodyPr anchorCtr="0" anchor="b" bIns="68025" lIns="68025" spcFirstLastPara="1" rIns="68025" wrap="square" tIns="68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47">
                <a:solidFill>
                  <a:srgbClr val="0000FF"/>
                </a:solidFill>
              </a:rPr>
              <a:t>float</a:t>
            </a:r>
            <a:r>
              <a:rPr lang="en" sz="4547">
                <a:solidFill>
                  <a:srgbClr val="0000FF"/>
                </a:solidFill>
              </a:rPr>
              <a:t>(), ...</a:t>
            </a:r>
            <a:endParaRPr sz="4547">
              <a:solidFill>
                <a:srgbClr val="0000FF"/>
              </a:solidFill>
            </a:endParaRPr>
          </a:p>
        </p:txBody>
      </p:sp>
      <p:pic>
        <p:nvPicPr>
          <p:cNvPr id="555" name="Google Shape;55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325" y="3287450"/>
            <a:ext cx="1517601" cy="8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9"/>
          <p:cNvSpPr txBox="1"/>
          <p:nvPr/>
        </p:nvSpPr>
        <p:spPr>
          <a:xfrm>
            <a:off x="3717350" y="2269925"/>
            <a:ext cx="49320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CONVERSÃO DE TIPOS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15900" lvl="0" marL="2413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Escrevemos o nome do tipo de variável para qual queremos converter, e colocamos a variável entre os parênteses.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0"/>
          <p:cNvSpPr txBox="1"/>
          <p:nvPr>
            <p:ph type="title"/>
          </p:nvPr>
        </p:nvSpPr>
        <p:spPr>
          <a:xfrm>
            <a:off x="341840" y="679175"/>
            <a:ext cx="33894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EC3327"/>
                </a:solidFill>
              </a:rPr>
              <a:t>Relacionais</a:t>
            </a:r>
            <a:endParaRPr sz="5500">
              <a:solidFill>
                <a:srgbClr val="EC332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rgbClr val="EC3327"/>
              </a:solidFill>
            </a:endParaRPr>
          </a:p>
        </p:txBody>
      </p:sp>
      <p:sp>
        <p:nvSpPr>
          <p:cNvPr id="562" name="Google Shape;562;p60"/>
          <p:cNvSpPr txBox="1"/>
          <p:nvPr>
            <p:ph idx="1" type="subTitle"/>
          </p:nvPr>
        </p:nvSpPr>
        <p:spPr>
          <a:xfrm>
            <a:off x="341750" y="1688324"/>
            <a:ext cx="3389400" cy="15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Usados para comparar valores. O resultado é sempre um valor booleano.</a:t>
            </a:r>
            <a:endParaRPr sz="2000"/>
          </a:p>
        </p:txBody>
      </p:sp>
      <p:sp>
        <p:nvSpPr>
          <p:cNvPr id="563" name="Google Shape;563;p60"/>
          <p:cNvSpPr txBox="1"/>
          <p:nvPr/>
        </p:nvSpPr>
        <p:spPr>
          <a:xfrm>
            <a:off x="341851" y="4095675"/>
            <a:ext cx="3389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Igual a</a:t>
            </a: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verifica se os valores são iguais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4" name="Google Shape;5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50" y="122450"/>
            <a:ext cx="836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0"/>
          <p:cNvSpPr/>
          <p:nvPr/>
        </p:nvSpPr>
        <p:spPr>
          <a:xfrm>
            <a:off x="1532600" y="3398125"/>
            <a:ext cx="1007700" cy="601200"/>
          </a:xfrm>
          <a:prstGeom prst="rect">
            <a:avLst/>
          </a:prstGeom>
          <a:solidFill>
            <a:srgbClr val="EC332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AF6E7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endParaRPr sz="4000">
              <a:solidFill>
                <a:srgbClr val="FAF6E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6" name="Google Shape;566;p60"/>
          <p:cNvSpPr txBox="1"/>
          <p:nvPr/>
        </p:nvSpPr>
        <p:spPr>
          <a:xfrm>
            <a:off x="4170050" y="848300"/>
            <a:ext cx="4582800" cy="383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idade_ana = 25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idade_caio = 29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idade_ana == idade_caio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C3327"/>
                </a:solidFill>
                <a:latin typeface="VT323"/>
                <a:ea typeface="VT323"/>
                <a:cs typeface="VT323"/>
                <a:sym typeface="VT323"/>
              </a:rPr>
              <a:t>False</a:t>
            </a:r>
            <a:endParaRPr sz="2500">
              <a:solidFill>
                <a:srgbClr val="EC3327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1"/>
          <p:cNvSpPr txBox="1"/>
          <p:nvPr>
            <p:ph type="title"/>
          </p:nvPr>
        </p:nvSpPr>
        <p:spPr>
          <a:xfrm>
            <a:off x="341840" y="679175"/>
            <a:ext cx="33894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EC3327"/>
                </a:solidFill>
              </a:rPr>
              <a:t>Relacionais</a:t>
            </a:r>
            <a:endParaRPr sz="5500">
              <a:solidFill>
                <a:srgbClr val="EC332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rgbClr val="EC3327"/>
              </a:solidFill>
            </a:endParaRPr>
          </a:p>
        </p:txBody>
      </p:sp>
      <p:sp>
        <p:nvSpPr>
          <p:cNvPr id="572" name="Google Shape;572;p61"/>
          <p:cNvSpPr txBox="1"/>
          <p:nvPr>
            <p:ph idx="1" type="subTitle"/>
          </p:nvPr>
        </p:nvSpPr>
        <p:spPr>
          <a:xfrm>
            <a:off x="341750" y="1688324"/>
            <a:ext cx="3389400" cy="15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Usados para comparar valores. O resultado é sempre um valor booleano.</a:t>
            </a:r>
            <a:endParaRPr sz="2000"/>
          </a:p>
        </p:txBody>
      </p:sp>
      <p:sp>
        <p:nvSpPr>
          <p:cNvPr id="573" name="Google Shape;573;p61"/>
          <p:cNvSpPr txBox="1"/>
          <p:nvPr/>
        </p:nvSpPr>
        <p:spPr>
          <a:xfrm>
            <a:off x="207750" y="4095675"/>
            <a:ext cx="3657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Diferente de</a:t>
            </a: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verifica se os valores são diferentes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4" name="Google Shape;5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50" y="122450"/>
            <a:ext cx="836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1"/>
          <p:cNvSpPr/>
          <p:nvPr/>
        </p:nvSpPr>
        <p:spPr>
          <a:xfrm>
            <a:off x="1532600" y="3398125"/>
            <a:ext cx="1007700" cy="601200"/>
          </a:xfrm>
          <a:prstGeom prst="rect">
            <a:avLst/>
          </a:prstGeom>
          <a:solidFill>
            <a:srgbClr val="EC332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AF6E7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r>
              <a:rPr lang="en" sz="4000">
                <a:solidFill>
                  <a:srgbClr val="FAF6E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endParaRPr sz="4000">
              <a:solidFill>
                <a:srgbClr val="FAF6E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6" name="Google Shape;576;p61"/>
          <p:cNvSpPr txBox="1"/>
          <p:nvPr/>
        </p:nvSpPr>
        <p:spPr>
          <a:xfrm>
            <a:off x="4170050" y="848300"/>
            <a:ext cx="4582800" cy="383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idade_ana = 25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idade_caio = 29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idade_ana != idade_caio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C3327"/>
                </a:solidFill>
                <a:latin typeface="VT323"/>
                <a:ea typeface="VT323"/>
                <a:cs typeface="VT323"/>
                <a:sym typeface="VT323"/>
              </a:rPr>
              <a:t>True</a:t>
            </a:r>
            <a:endParaRPr sz="2500">
              <a:solidFill>
                <a:srgbClr val="EC3327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2"/>
          <p:cNvSpPr txBox="1"/>
          <p:nvPr>
            <p:ph type="title"/>
          </p:nvPr>
        </p:nvSpPr>
        <p:spPr>
          <a:xfrm>
            <a:off x="341840" y="679175"/>
            <a:ext cx="33894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EC3327"/>
                </a:solidFill>
              </a:rPr>
              <a:t>Relacionais</a:t>
            </a:r>
            <a:endParaRPr sz="5500">
              <a:solidFill>
                <a:srgbClr val="EC332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rgbClr val="EC3327"/>
              </a:solidFill>
            </a:endParaRPr>
          </a:p>
        </p:txBody>
      </p:sp>
      <p:sp>
        <p:nvSpPr>
          <p:cNvPr id="582" name="Google Shape;582;p62"/>
          <p:cNvSpPr txBox="1"/>
          <p:nvPr>
            <p:ph idx="1" type="subTitle"/>
          </p:nvPr>
        </p:nvSpPr>
        <p:spPr>
          <a:xfrm>
            <a:off x="341750" y="1688324"/>
            <a:ext cx="3389400" cy="15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Usados para comparar valores. O resultado é sempre um valor booleano.</a:t>
            </a:r>
            <a:endParaRPr sz="2000"/>
          </a:p>
        </p:txBody>
      </p:sp>
      <p:sp>
        <p:nvSpPr>
          <p:cNvPr id="583" name="Google Shape;583;p62"/>
          <p:cNvSpPr txBox="1"/>
          <p:nvPr/>
        </p:nvSpPr>
        <p:spPr>
          <a:xfrm>
            <a:off x="74250" y="4095675"/>
            <a:ext cx="3924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Maior que</a:t>
            </a: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verifica se o valor da esquerda é maior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4" name="Google Shape;58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50" y="122450"/>
            <a:ext cx="836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2"/>
          <p:cNvSpPr/>
          <p:nvPr/>
        </p:nvSpPr>
        <p:spPr>
          <a:xfrm>
            <a:off x="1532600" y="3398125"/>
            <a:ext cx="1007700" cy="601200"/>
          </a:xfrm>
          <a:prstGeom prst="rect">
            <a:avLst/>
          </a:prstGeom>
          <a:solidFill>
            <a:srgbClr val="EC332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AF6E7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000">
              <a:solidFill>
                <a:srgbClr val="FAF6E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6" name="Google Shape;586;p62"/>
          <p:cNvSpPr txBox="1"/>
          <p:nvPr/>
        </p:nvSpPr>
        <p:spPr>
          <a:xfrm>
            <a:off x="4170050" y="848300"/>
            <a:ext cx="4582800" cy="383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idade_ana = 25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idade_caio = 29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idade_ana &gt; idade_caio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C3327"/>
                </a:solidFill>
                <a:latin typeface="VT323"/>
                <a:ea typeface="VT323"/>
                <a:cs typeface="VT323"/>
                <a:sym typeface="VT323"/>
              </a:rPr>
              <a:t>False</a:t>
            </a:r>
            <a:endParaRPr sz="2500">
              <a:solidFill>
                <a:srgbClr val="EC3327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7" title="ChatGPT Image 24 de set. de 2025, 11_59_27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24351"/>
          <a:stretch/>
        </p:blipFill>
        <p:spPr>
          <a:xfrm>
            <a:off x="557963" y="1701912"/>
            <a:ext cx="3213670" cy="2431127"/>
          </a:xfrm>
          <a:prstGeom prst="rect">
            <a:avLst/>
          </a:prstGeom>
          <a:ln cap="flat" cmpd="sng" w="20775">
            <a:solidFill>
              <a:srgbClr val="7A7A7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27"/>
          <p:cNvSpPr txBox="1"/>
          <p:nvPr>
            <p:ph type="title"/>
          </p:nvPr>
        </p:nvSpPr>
        <p:spPr>
          <a:xfrm>
            <a:off x="3857360" y="1299608"/>
            <a:ext cx="4940100" cy="8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0000FF"/>
                </a:solidFill>
              </a:rPr>
              <a:t>Introdução</a:t>
            </a:r>
            <a:endParaRPr sz="8000">
              <a:solidFill>
                <a:srgbClr val="0000FF"/>
              </a:solidFill>
            </a:endParaRPr>
          </a:p>
        </p:txBody>
      </p:sp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3950735" y="2124005"/>
            <a:ext cx="4940100" cy="20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A era do ‘</a:t>
            </a:r>
            <a:r>
              <a:rPr i="1" lang="en">
                <a:latin typeface="Roboto Mono Medium"/>
                <a:ea typeface="Roboto Mono Medium"/>
                <a:cs typeface="Roboto Mono Medium"/>
                <a:sym typeface="Roboto Mono Medium"/>
              </a:rPr>
              <a:t>BigData</a:t>
            </a: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’: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15900" lvl="0" marL="2413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Compartilhamento público de dados mais frequente;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15900" lvl="0" marL="2413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Incentivo de revistas e journals para compartilhamento;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15900" lvl="0" marL="2413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Início da discussão sobre o valor do ‘re-uso’ de dados.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grpSp>
        <p:nvGrpSpPr>
          <p:cNvPr id="209" name="Google Shape;209;p27"/>
          <p:cNvGrpSpPr/>
          <p:nvPr/>
        </p:nvGrpSpPr>
        <p:grpSpPr>
          <a:xfrm>
            <a:off x="558069" y="1384265"/>
            <a:ext cx="3213812" cy="289501"/>
            <a:chOff x="511225" y="947025"/>
            <a:chExt cx="2971350" cy="265500"/>
          </a:xfrm>
        </p:grpSpPr>
        <p:pic>
          <p:nvPicPr>
            <p:cNvPr id="210" name="Google Shape;210;p27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60127" r="0" t="0"/>
            <a:stretch/>
          </p:blipFill>
          <p:spPr>
            <a:xfrm>
              <a:off x="512775" y="947025"/>
              <a:ext cx="2969800" cy="265500"/>
            </a:xfrm>
            <a:prstGeom prst="rect">
              <a:avLst/>
            </a:prstGeom>
            <a:noFill/>
            <a:ln cap="flat" cmpd="sng" w="20775">
              <a:solidFill>
                <a:srgbClr val="7A7A78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11" name="Google Shape;211;p27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60127" r="0" t="0"/>
            <a:stretch/>
          </p:blipFill>
          <p:spPr>
            <a:xfrm>
              <a:off x="511225" y="947025"/>
              <a:ext cx="2969800" cy="265500"/>
            </a:xfrm>
            <a:prstGeom prst="rect">
              <a:avLst/>
            </a:prstGeom>
            <a:noFill/>
            <a:ln cap="flat" cmpd="sng" w="20775">
              <a:solidFill>
                <a:srgbClr val="7A7A78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3"/>
          <p:cNvSpPr txBox="1"/>
          <p:nvPr>
            <p:ph type="title"/>
          </p:nvPr>
        </p:nvSpPr>
        <p:spPr>
          <a:xfrm>
            <a:off x="341840" y="679175"/>
            <a:ext cx="33894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EC3327"/>
                </a:solidFill>
              </a:rPr>
              <a:t>Relacionais</a:t>
            </a:r>
            <a:endParaRPr sz="5500">
              <a:solidFill>
                <a:srgbClr val="EC332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rgbClr val="EC3327"/>
              </a:solidFill>
            </a:endParaRPr>
          </a:p>
        </p:txBody>
      </p:sp>
      <p:sp>
        <p:nvSpPr>
          <p:cNvPr id="592" name="Google Shape;592;p63"/>
          <p:cNvSpPr txBox="1"/>
          <p:nvPr>
            <p:ph idx="1" type="subTitle"/>
          </p:nvPr>
        </p:nvSpPr>
        <p:spPr>
          <a:xfrm>
            <a:off x="341750" y="1688324"/>
            <a:ext cx="3389400" cy="15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Usados para comparar valores. O resultado é sempre um valor booleano.</a:t>
            </a:r>
            <a:endParaRPr sz="2000"/>
          </a:p>
        </p:txBody>
      </p:sp>
      <p:sp>
        <p:nvSpPr>
          <p:cNvPr id="593" name="Google Shape;593;p63"/>
          <p:cNvSpPr txBox="1"/>
          <p:nvPr/>
        </p:nvSpPr>
        <p:spPr>
          <a:xfrm>
            <a:off x="74250" y="4095675"/>
            <a:ext cx="3924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Menor que</a:t>
            </a: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verifica se o valor da esquerda é menor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94" name="Google Shape;5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50" y="122450"/>
            <a:ext cx="836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3"/>
          <p:cNvSpPr/>
          <p:nvPr/>
        </p:nvSpPr>
        <p:spPr>
          <a:xfrm>
            <a:off x="1532600" y="3398125"/>
            <a:ext cx="1007700" cy="601200"/>
          </a:xfrm>
          <a:prstGeom prst="rect">
            <a:avLst/>
          </a:prstGeom>
          <a:solidFill>
            <a:srgbClr val="EC332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AF6E7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endParaRPr sz="4000">
              <a:solidFill>
                <a:srgbClr val="FAF6E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6" name="Google Shape;596;p63"/>
          <p:cNvSpPr txBox="1"/>
          <p:nvPr/>
        </p:nvSpPr>
        <p:spPr>
          <a:xfrm>
            <a:off x="4170050" y="848300"/>
            <a:ext cx="4582800" cy="383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idade_ana = 25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idade_caio = 29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idade_ana &lt; idade_caio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C3327"/>
                </a:solidFill>
                <a:latin typeface="VT323"/>
                <a:ea typeface="VT323"/>
                <a:cs typeface="VT323"/>
                <a:sym typeface="VT323"/>
              </a:rPr>
              <a:t>True</a:t>
            </a:r>
            <a:endParaRPr sz="2500">
              <a:solidFill>
                <a:srgbClr val="EC3327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4"/>
          <p:cNvSpPr txBox="1"/>
          <p:nvPr>
            <p:ph type="title"/>
          </p:nvPr>
        </p:nvSpPr>
        <p:spPr>
          <a:xfrm>
            <a:off x="341840" y="679175"/>
            <a:ext cx="33894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EC3327"/>
                </a:solidFill>
              </a:rPr>
              <a:t>Relacionais</a:t>
            </a:r>
            <a:endParaRPr sz="5500">
              <a:solidFill>
                <a:srgbClr val="EC332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rgbClr val="EC3327"/>
              </a:solidFill>
            </a:endParaRPr>
          </a:p>
        </p:txBody>
      </p:sp>
      <p:sp>
        <p:nvSpPr>
          <p:cNvPr id="602" name="Google Shape;602;p64"/>
          <p:cNvSpPr txBox="1"/>
          <p:nvPr>
            <p:ph idx="1" type="subTitle"/>
          </p:nvPr>
        </p:nvSpPr>
        <p:spPr>
          <a:xfrm>
            <a:off x="341750" y="1688324"/>
            <a:ext cx="3389400" cy="15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Usados para comparar valores. O resultado é sempre um valor booleano.</a:t>
            </a:r>
            <a:endParaRPr sz="2000"/>
          </a:p>
        </p:txBody>
      </p:sp>
      <p:sp>
        <p:nvSpPr>
          <p:cNvPr id="603" name="Google Shape;603;p64"/>
          <p:cNvSpPr txBox="1"/>
          <p:nvPr/>
        </p:nvSpPr>
        <p:spPr>
          <a:xfrm>
            <a:off x="74250" y="4095675"/>
            <a:ext cx="3924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Maior ou igual</a:t>
            </a: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verdadeiro se for maior ou igual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4" name="Google Shape;6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50" y="122450"/>
            <a:ext cx="836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4"/>
          <p:cNvSpPr/>
          <p:nvPr/>
        </p:nvSpPr>
        <p:spPr>
          <a:xfrm>
            <a:off x="1532600" y="3398125"/>
            <a:ext cx="1007700" cy="601200"/>
          </a:xfrm>
          <a:prstGeom prst="rect">
            <a:avLst/>
          </a:prstGeom>
          <a:solidFill>
            <a:srgbClr val="EC332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AF6E7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endParaRPr sz="4000">
              <a:solidFill>
                <a:srgbClr val="FAF6E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6" name="Google Shape;606;p64"/>
          <p:cNvSpPr txBox="1"/>
          <p:nvPr/>
        </p:nvSpPr>
        <p:spPr>
          <a:xfrm>
            <a:off x="4170050" y="848300"/>
            <a:ext cx="4582800" cy="383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idade_ana = 25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idade_caio = 29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idade_ana &gt;= idade_caio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C3327"/>
                </a:solidFill>
                <a:latin typeface="VT323"/>
                <a:ea typeface="VT323"/>
                <a:cs typeface="VT323"/>
                <a:sym typeface="VT323"/>
              </a:rPr>
              <a:t>False</a:t>
            </a:r>
            <a:endParaRPr sz="2500">
              <a:solidFill>
                <a:srgbClr val="EC3327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5"/>
          <p:cNvSpPr txBox="1"/>
          <p:nvPr>
            <p:ph type="title"/>
          </p:nvPr>
        </p:nvSpPr>
        <p:spPr>
          <a:xfrm>
            <a:off x="341840" y="679175"/>
            <a:ext cx="33894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EC3327"/>
                </a:solidFill>
              </a:rPr>
              <a:t>Relacionais</a:t>
            </a:r>
            <a:endParaRPr sz="5500">
              <a:solidFill>
                <a:srgbClr val="EC332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rgbClr val="EC3327"/>
              </a:solidFill>
            </a:endParaRPr>
          </a:p>
        </p:txBody>
      </p:sp>
      <p:sp>
        <p:nvSpPr>
          <p:cNvPr id="612" name="Google Shape;612;p65"/>
          <p:cNvSpPr txBox="1"/>
          <p:nvPr>
            <p:ph idx="1" type="subTitle"/>
          </p:nvPr>
        </p:nvSpPr>
        <p:spPr>
          <a:xfrm>
            <a:off x="341750" y="1688324"/>
            <a:ext cx="3389400" cy="15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Usados para comparar valores. O resultado é sempre um valor booleano.</a:t>
            </a:r>
            <a:endParaRPr sz="2000"/>
          </a:p>
        </p:txBody>
      </p:sp>
      <p:sp>
        <p:nvSpPr>
          <p:cNvPr id="613" name="Google Shape;613;p65"/>
          <p:cNvSpPr txBox="1"/>
          <p:nvPr/>
        </p:nvSpPr>
        <p:spPr>
          <a:xfrm>
            <a:off x="74250" y="4095675"/>
            <a:ext cx="3924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Menor ou igual</a:t>
            </a: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verdadeiro se for menor ou igual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4" name="Google Shape;6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50" y="122450"/>
            <a:ext cx="836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5"/>
          <p:cNvSpPr/>
          <p:nvPr/>
        </p:nvSpPr>
        <p:spPr>
          <a:xfrm>
            <a:off x="1532600" y="3398125"/>
            <a:ext cx="1007700" cy="601200"/>
          </a:xfrm>
          <a:prstGeom prst="rect">
            <a:avLst/>
          </a:prstGeom>
          <a:solidFill>
            <a:srgbClr val="EC332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AF6E7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4000">
                <a:solidFill>
                  <a:srgbClr val="FAF6E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endParaRPr sz="4000">
              <a:solidFill>
                <a:srgbClr val="FAF6E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6" name="Google Shape;616;p65"/>
          <p:cNvSpPr txBox="1"/>
          <p:nvPr/>
        </p:nvSpPr>
        <p:spPr>
          <a:xfrm>
            <a:off x="4170050" y="848300"/>
            <a:ext cx="4582800" cy="383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idade_ana = 25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idade_caio = 29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idade_ana &lt;= idade_caio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C3327"/>
                </a:solidFill>
                <a:latin typeface="VT323"/>
                <a:ea typeface="VT323"/>
                <a:cs typeface="VT323"/>
                <a:sym typeface="VT323"/>
              </a:rPr>
              <a:t>True</a:t>
            </a:r>
            <a:endParaRPr sz="2500">
              <a:solidFill>
                <a:srgbClr val="EC3327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6"/>
          <p:cNvSpPr txBox="1"/>
          <p:nvPr>
            <p:ph type="title"/>
          </p:nvPr>
        </p:nvSpPr>
        <p:spPr>
          <a:xfrm>
            <a:off x="341840" y="679175"/>
            <a:ext cx="33894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000FF"/>
                </a:solidFill>
              </a:rPr>
              <a:t>Lógicos</a:t>
            </a:r>
            <a:endParaRPr sz="55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rgbClr val="0000FF"/>
              </a:solidFill>
            </a:endParaRPr>
          </a:p>
        </p:txBody>
      </p:sp>
      <p:pic>
        <p:nvPicPr>
          <p:cNvPr id="622" name="Google Shape;6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50" y="122450"/>
            <a:ext cx="836526" cy="478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3" name="Google Shape;623;p66"/>
          <p:cNvGraphicFramePr/>
          <p:nvPr/>
        </p:nvGraphicFramePr>
        <p:xfrm>
          <a:off x="3289300" y="187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{5484A66C-88B6-4F5B-A0C8-6792A2A96547}</a:tableStyleId>
              </a:tblPr>
              <a:tblGrid>
                <a:gridCol w="1347975"/>
              </a:tblGrid>
              <a:tr h="86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rgbClr val="0000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not</a:t>
                      </a:r>
                      <a:endParaRPr b="1" sz="3000">
                        <a:solidFill>
                          <a:srgbClr val="0000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86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rgbClr val="0000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and</a:t>
                      </a:r>
                      <a:endParaRPr b="1" sz="3000">
                        <a:solidFill>
                          <a:srgbClr val="0000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86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rgbClr val="0000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or</a:t>
                      </a:r>
                      <a:endParaRPr b="1" sz="3000">
                        <a:solidFill>
                          <a:srgbClr val="0000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624" name="Google Shape;624;p66"/>
          <p:cNvSpPr txBox="1"/>
          <p:nvPr/>
        </p:nvSpPr>
        <p:spPr>
          <a:xfrm>
            <a:off x="155476" y="2748700"/>
            <a:ext cx="29052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Mono"/>
                <a:ea typeface="Roboto Mono"/>
                <a:cs typeface="Roboto Mono"/>
                <a:sym typeface="Roboto Mono"/>
              </a:rPr>
              <a:t>Conjunção: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Só retorna True se todas as condições forem verdadeiras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5" name="Google Shape;625;p66"/>
          <p:cNvSpPr txBox="1"/>
          <p:nvPr/>
        </p:nvSpPr>
        <p:spPr>
          <a:xfrm>
            <a:off x="155476" y="3628400"/>
            <a:ext cx="29052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Mono"/>
                <a:ea typeface="Roboto Mono"/>
                <a:cs typeface="Roboto Mono"/>
                <a:sym typeface="Roboto Mono"/>
              </a:rPr>
              <a:t>Disjunção: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Retorna True se pelo menos uma condição for verdadeira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6" name="Google Shape;626;p66"/>
          <p:cNvSpPr txBox="1"/>
          <p:nvPr/>
        </p:nvSpPr>
        <p:spPr>
          <a:xfrm>
            <a:off x="155476" y="1869000"/>
            <a:ext cx="29052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Mono"/>
                <a:ea typeface="Roboto Mono"/>
                <a:cs typeface="Roboto Mono"/>
                <a:sym typeface="Roboto Mono"/>
              </a:rPr>
              <a:t>Negação: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Inverte o valor lógico.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7" name="Google Shape;627;p66"/>
          <p:cNvSpPr txBox="1"/>
          <p:nvPr>
            <p:ph idx="2" type="subTitle"/>
          </p:nvPr>
        </p:nvSpPr>
        <p:spPr>
          <a:xfrm>
            <a:off x="2695675" y="679100"/>
            <a:ext cx="36318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Combinam expressões lógicas.</a:t>
            </a:r>
            <a:endParaRPr b="1" sz="1500"/>
          </a:p>
        </p:txBody>
      </p:sp>
      <p:sp>
        <p:nvSpPr>
          <p:cNvPr id="628" name="Google Shape;628;p66"/>
          <p:cNvSpPr txBox="1"/>
          <p:nvPr/>
        </p:nvSpPr>
        <p:spPr>
          <a:xfrm>
            <a:off x="4942275" y="1869000"/>
            <a:ext cx="3907200" cy="268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print(not(idade_ana &gt; 18))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4A86E8"/>
                </a:solidFill>
                <a:latin typeface="VT323"/>
                <a:ea typeface="VT323"/>
                <a:cs typeface="VT323"/>
                <a:sym typeface="VT323"/>
              </a:rPr>
              <a:t>False</a:t>
            </a:r>
            <a:endParaRPr sz="2500">
              <a:solidFill>
                <a:srgbClr val="4A86E8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print (idade_ana and idade_caio &gt; 18)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4A86E8"/>
                </a:solidFill>
                <a:latin typeface="VT323"/>
                <a:ea typeface="VT323"/>
                <a:cs typeface="VT323"/>
                <a:sym typeface="VT323"/>
              </a:rPr>
              <a:t>True</a:t>
            </a:r>
            <a:endParaRPr sz="2500">
              <a:solidFill>
                <a:srgbClr val="4A86E8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629" name="Google Shape;629;p66"/>
          <p:cNvSpPr/>
          <p:nvPr/>
        </p:nvSpPr>
        <p:spPr>
          <a:xfrm>
            <a:off x="4414666" y="2157652"/>
            <a:ext cx="435600" cy="435600"/>
          </a:xfrm>
          <a:prstGeom prst="ellipse">
            <a:avLst/>
          </a:prstGeom>
          <a:solidFill>
            <a:srgbClr val="EC332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b="1"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0" name="Google Shape;630;p66"/>
          <p:cNvSpPr/>
          <p:nvPr/>
        </p:nvSpPr>
        <p:spPr>
          <a:xfrm>
            <a:off x="4414666" y="3001552"/>
            <a:ext cx="435600" cy="435600"/>
          </a:xfrm>
          <a:prstGeom prst="ellipse">
            <a:avLst/>
          </a:prstGeom>
          <a:solidFill>
            <a:srgbClr val="FECF0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="1"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1" name="Google Shape;631;p66"/>
          <p:cNvSpPr/>
          <p:nvPr/>
        </p:nvSpPr>
        <p:spPr>
          <a:xfrm>
            <a:off x="4414666" y="3845452"/>
            <a:ext cx="435600" cy="435600"/>
          </a:xfrm>
          <a:prstGeom prst="ellipse">
            <a:avLst/>
          </a:prstGeom>
          <a:solidFill>
            <a:srgbClr val="4CA71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b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67" title="7746071.png"/>
          <p:cNvPicPr preferRelativeResize="0"/>
          <p:nvPr/>
        </p:nvPicPr>
        <p:blipFill rotWithShape="1">
          <a:blip r:embed="rId3">
            <a:alphaModFix/>
          </a:blip>
          <a:srcRect b="37477" l="6145" r="11691" t="10808"/>
          <a:stretch/>
        </p:blipFill>
        <p:spPr>
          <a:xfrm>
            <a:off x="4024300" y="1982238"/>
            <a:ext cx="4477950" cy="281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7" title="Sin título-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44" y="342888"/>
            <a:ext cx="4463963" cy="25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67"/>
          <p:cNvSpPr txBox="1"/>
          <p:nvPr>
            <p:ph type="title"/>
          </p:nvPr>
        </p:nvSpPr>
        <p:spPr>
          <a:xfrm>
            <a:off x="630009" y="974875"/>
            <a:ext cx="4079700" cy="12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Requer apenas um argumento e retorna a negação do argumento. Permite um maior controle no fluxo de execução.</a:t>
            </a:r>
            <a:endParaRPr sz="2400"/>
          </a:p>
        </p:txBody>
      </p:sp>
      <p:sp>
        <p:nvSpPr>
          <p:cNvPr id="639" name="Google Shape;639;p67"/>
          <p:cNvSpPr txBox="1"/>
          <p:nvPr>
            <p:ph idx="2" type="title"/>
          </p:nvPr>
        </p:nvSpPr>
        <p:spPr>
          <a:xfrm>
            <a:off x="4298725" y="2743425"/>
            <a:ext cx="3929100" cy="7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NOT</a:t>
            </a:r>
            <a:endParaRPr sz="6100"/>
          </a:p>
        </p:txBody>
      </p:sp>
      <p:sp>
        <p:nvSpPr>
          <p:cNvPr id="640" name="Google Shape;640;p67"/>
          <p:cNvSpPr txBox="1"/>
          <p:nvPr>
            <p:ph idx="3" type="subTitle"/>
          </p:nvPr>
        </p:nvSpPr>
        <p:spPr>
          <a:xfrm>
            <a:off x="4298725" y="3498224"/>
            <a:ext cx="3929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Negação</a:t>
            </a:r>
            <a:endParaRPr sz="2800"/>
          </a:p>
        </p:txBody>
      </p:sp>
      <p:sp>
        <p:nvSpPr>
          <p:cNvPr id="641" name="Google Shape;641;p67"/>
          <p:cNvSpPr txBox="1"/>
          <p:nvPr>
            <p:ph type="title"/>
          </p:nvPr>
        </p:nvSpPr>
        <p:spPr>
          <a:xfrm>
            <a:off x="5294850" y="918200"/>
            <a:ext cx="3458700" cy="9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0000FF"/>
                </a:solidFill>
              </a:rPr>
              <a:t>Lógicos</a:t>
            </a:r>
            <a:endParaRPr sz="8000">
              <a:solidFill>
                <a:srgbClr val="0000FF"/>
              </a:solidFill>
            </a:endParaRPr>
          </a:p>
        </p:txBody>
      </p:sp>
      <p:sp>
        <p:nvSpPr>
          <p:cNvPr id="642" name="Google Shape;642;p67"/>
          <p:cNvSpPr txBox="1"/>
          <p:nvPr/>
        </p:nvSpPr>
        <p:spPr>
          <a:xfrm>
            <a:off x="641750" y="349822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VT323"/>
                <a:ea typeface="VT323"/>
                <a:cs typeface="VT323"/>
                <a:sym typeface="VT323"/>
              </a:rPr>
              <a:t>Not True → False</a:t>
            </a:r>
            <a:endParaRPr sz="3000"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VT323"/>
                <a:ea typeface="VT323"/>
                <a:cs typeface="VT323"/>
                <a:sym typeface="VT323"/>
              </a:rPr>
              <a:t>Not False → True</a:t>
            </a:r>
            <a:endParaRPr sz="3000"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643" name="Google Shape;64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0" y="122450"/>
            <a:ext cx="836526" cy="4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68" title="7746071.png"/>
          <p:cNvPicPr preferRelativeResize="0"/>
          <p:nvPr/>
        </p:nvPicPr>
        <p:blipFill rotWithShape="1">
          <a:blip r:embed="rId3">
            <a:alphaModFix/>
          </a:blip>
          <a:srcRect b="37477" l="6145" r="11691" t="10808"/>
          <a:stretch/>
        </p:blipFill>
        <p:spPr>
          <a:xfrm>
            <a:off x="4024300" y="1982238"/>
            <a:ext cx="4477950" cy="281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8" title="Sin título-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44" y="342888"/>
            <a:ext cx="4463963" cy="25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8"/>
          <p:cNvSpPr txBox="1"/>
          <p:nvPr>
            <p:ph type="title"/>
          </p:nvPr>
        </p:nvSpPr>
        <p:spPr>
          <a:xfrm>
            <a:off x="771875" y="974875"/>
            <a:ext cx="3787200" cy="12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Recebe dois argumentos e, se ambas as condições forem verdadeiras, a expressão retornará um resultado verdadeiro.</a:t>
            </a:r>
            <a:endParaRPr sz="2400"/>
          </a:p>
        </p:txBody>
      </p:sp>
      <p:sp>
        <p:nvSpPr>
          <p:cNvPr id="651" name="Google Shape;651;p68"/>
          <p:cNvSpPr txBox="1"/>
          <p:nvPr>
            <p:ph idx="2" type="title"/>
          </p:nvPr>
        </p:nvSpPr>
        <p:spPr>
          <a:xfrm>
            <a:off x="4298725" y="2743425"/>
            <a:ext cx="3929100" cy="7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AND</a:t>
            </a:r>
            <a:endParaRPr sz="6100"/>
          </a:p>
        </p:txBody>
      </p:sp>
      <p:sp>
        <p:nvSpPr>
          <p:cNvPr id="652" name="Google Shape;652;p68"/>
          <p:cNvSpPr txBox="1"/>
          <p:nvPr>
            <p:ph idx="3" type="subTitle"/>
          </p:nvPr>
        </p:nvSpPr>
        <p:spPr>
          <a:xfrm>
            <a:off x="4298725" y="3498224"/>
            <a:ext cx="3929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Conjunção</a:t>
            </a:r>
            <a:endParaRPr sz="2800"/>
          </a:p>
        </p:txBody>
      </p:sp>
      <p:sp>
        <p:nvSpPr>
          <p:cNvPr id="653" name="Google Shape;653;p68"/>
          <p:cNvSpPr txBox="1"/>
          <p:nvPr>
            <p:ph type="title"/>
          </p:nvPr>
        </p:nvSpPr>
        <p:spPr>
          <a:xfrm>
            <a:off x="5294850" y="918200"/>
            <a:ext cx="3458700" cy="9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0000FF"/>
                </a:solidFill>
              </a:rPr>
              <a:t>Lógicos</a:t>
            </a:r>
            <a:endParaRPr sz="8000">
              <a:solidFill>
                <a:srgbClr val="0000FF"/>
              </a:solidFill>
            </a:endParaRPr>
          </a:p>
        </p:txBody>
      </p:sp>
      <p:sp>
        <p:nvSpPr>
          <p:cNvPr id="654" name="Google Shape;654;p68"/>
          <p:cNvSpPr txBox="1"/>
          <p:nvPr/>
        </p:nvSpPr>
        <p:spPr>
          <a:xfrm>
            <a:off x="448950" y="3166400"/>
            <a:ext cx="3458700" cy="12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VT323"/>
                <a:ea typeface="VT323"/>
                <a:cs typeface="VT323"/>
                <a:sym typeface="VT323"/>
              </a:rPr>
              <a:t>Constrói expressões mais elaboradas.</a:t>
            </a:r>
            <a:endParaRPr sz="3000"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655" name="Google Shape;65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0" y="122450"/>
            <a:ext cx="836526" cy="4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69" title="7746071.png"/>
          <p:cNvPicPr preferRelativeResize="0"/>
          <p:nvPr/>
        </p:nvPicPr>
        <p:blipFill rotWithShape="1">
          <a:blip r:embed="rId3">
            <a:alphaModFix/>
          </a:blip>
          <a:srcRect b="37477" l="6145" r="11691" t="10808"/>
          <a:stretch/>
        </p:blipFill>
        <p:spPr>
          <a:xfrm>
            <a:off x="4024300" y="1982238"/>
            <a:ext cx="4477950" cy="281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69" title="Sin título-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44" y="342888"/>
            <a:ext cx="4463963" cy="25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9"/>
          <p:cNvSpPr txBox="1"/>
          <p:nvPr>
            <p:ph type="title"/>
          </p:nvPr>
        </p:nvSpPr>
        <p:spPr>
          <a:xfrm>
            <a:off x="771875" y="974875"/>
            <a:ext cx="3787200" cy="12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Recebe dois argumentos e, se pelo menos uma das condições for verdadeira, a expressão retornará um resultado verdadeiro.</a:t>
            </a:r>
            <a:endParaRPr sz="2400"/>
          </a:p>
        </p:txBody>
      </p:sp>
      <p:sp>
        <p:nvSpPr>
          <p:cNvPr id="663" name="Google Shape;663;p69"/>
          <p:cNvSpPr txBox="1"/>
          <p:nvPr>
            <p:ph idx="2" type="title"/>
          </p:nvPr>
        </p:nvSpPr>
        <p:spPr>
          <a:xfrm>
            <a:off x="4298725" y="2743425"/>
            <a:ext cx="3929100" cy="7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OR</a:t>
            </a:r>
            <a:endParaRPr sz="6100"/>
          </a:p>
        </p:txBody>
      </p:sp>
      <p:sp>
        <p:nvSpPr>
          <p:cNvPr id="664" name="Google Shape;664;p69"/>
          <p:cNvSpPr txBox="1"/>
          <p:nvPr>
            <p:ph idx="3" type="subTitle"/>
          </p:nvPr>
        </p:nvSpPr>
        <p:spPr>
          <a:xfrm>
            <a:off x="4298725" y="3498224"/>
            <a:ext cx="3929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Disjunção</a:t>
            </a:r>
            <a:endParaRPr sz="2800"/>
          </a:p>
        </p:txBody>
      </p:sp>
      <p:sp>
        <p:nvSpPr>
          <p:cNvPr id="665" name="Google Shape;665;p69"/>
          <p:cNvSpPr txBox="1"/>
          <p:nvPr>
            <p:ph type="title"/>
          </p:nvPr>
        </p:nvSpPr>
        <p:spPr>
          <a:xfrm>
            <a:off x="5294850" y="918200"/>
            <a:ext cx="3458700" cy="9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0000FF"/>
                </a:solidFill>
              </a:rPr>
              <a:t>Lógicos</a:t>
            </a:r>
            <a:endParaRPr sz="8000">
              <a:solidFill>
                <a:srgbClr val="0000FF"/>
              </a:solidFill>
            </a:endParaRPr>
          </a:p>
        </p:txBody>
      </p:sp>
      <p:sp>
        <p:nvSpPr>
          <p:cNvPr id="666" name="Google Shape;666;p69"/>
          <p:cNvSpPr txBox="1"/>
          <p:nvPr/>
        </p:nvSpPr>
        <p:spPr>
          <a:xfrm>
            <a:off x="343725" y="3166400"/>
            <a:ext cx="3640200" cy="12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VT323"/>
                <a:ea typeface="VT323"/>
                <a:cs typeface="VT323"/>
                <a:sym typeface="VT323"/>
              </a:rPr>
              <a:t>Amplia seus resultados</a:t>
            </a:r>
            <a:endParaRPr sz="3000"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667" name="Google Shape;66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0" y="122450"/>
            <a:ext cx="836526" cy="4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0"/>
          <p:cNvSpPr txBox="1"/>
          <p:nvPr>
            <p:ph type="title"/>
          </p:nvPr>
        </p:nvSpPr>
        <p:spPr>
          <a:xfrm>
            <a:off x="341850" y="731000"/>
            <a:ext cx="8460300" cy="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FF"/>
                </a:solidFill>
              </a:rPr>
              <a:t>Tabela da verdade</a:t>
            </a:r>
            <a:endParaRPr sz="4000">
              <a:solidFill>
                <a:srgbClr val="0000FF"/>
              </a:solidFill>
            </a:endParaRPr>
          </a:p>
        </p:txBody>
      </p:sp>
      <p:graphicFrame>
        <p:nvGraphicFramePr>
          <p:cNvPr id="673" name="Google Shape;673;p70"/>
          <p:cNvGraphicFramePr/>
          <p:nvPr/>
        </p:nvGraphicFramePr>
        <p:xfrm>
          <a:off x="649188" y="151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{5484A66C-88B6-4F5B-A0C8-6792A2A96547}</a:tableStyleId>
              </a:tblPr>
              <a:tblGrid>
                <a:gridCol w="1569100"/>
                <a:gridCol w="1569100"/>
                <a:gridCol w="1569100"/>
                <a:gridCol w="1569100"/>
                <a:gridCol w="1569100"/>
              </a:tblGrid>
              <a:tr h="57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T323"/>
                          <a:ea typeface="VT323"/>
                          <a:cs typeface="VT323"/>
                          <a:sym typeface="VT323"/>
                        </a:rPr>
                        <a:t>A</a:t>
                      </a:r>
                      <a:endParaRPr sz="2000">
                        <a:solidFill>
                          <a:schemeClr val="dk1"/>
                        </a:solidFill>
                        <a:latin typeface="VT323"/>
                        <a:ea typeface="VT323"/>
                        <a:cs typeface="VT323"/>
                        <a:sym typeface="VT323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T323"/>
                          <a:ea typeface="VT323"/>
                          <a:cs typeface="VT323"/>
                          <a:sym typeface="VT323"/>
                        </a:rPr>
                        <a:t>B</a:t>
                      </a:r>
                      <a:endParaRPr sz="2000">
                        <a:solidFill>
                          <a:schemeClr val="dk1"/>
                        </a:solidFill>
                        <a:latin typeface="VT323"/>
                        <a:ea typeface="VT323"/>
                        <a:cs typeface="VT323"/>
                        <a:sym typeface="VT323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T323"/>
                          <a:ea typeface="VT323"/>
                          <a:cs typeface="VT323"/>
                          <a:sym typeface="VT323"/>
                        </a:rPr>
                        <a:t>A and B</a:t>
                      </a:r>
                      <a:endParaRPr sz="2000">
                        <a:solidFill>
                          <a:schemeClr val="dk1"/>
                        </a:solidFill>
                        <a:latin typeface="VT323"/>
                        <a:ea typeface="VT323"/>
                        <a:cs typeface="VT323"/>
                        <a:sym typeface="VT323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T323"/>
                          <a:ea typeface="VT323"/>
                          <a:cs typeface="VT323"/>
                          <a:sym typeface="VT323"/>
                        </a:rPr>
                        <a:t>A or B</a:t>
                      </a:r>
                      <a:endParaRPr sz="2000">
                        <a:solidFill>
                          <a:schemeClr val="dk1"/>
                        </a:solidFill>
                        <a:latin typeface="VT323"/>
                        <a:ea typeface="VT323"/>
                        <a:cs typeface="VT323"/>
                        <a:sym typeface="VT323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T323"/>
                          <a:ea typeface="VT323"/>
                          <a:cs typeface="VT323"/>
                          <a:sym typeface="VT323"/>
                        </a:rPr>
                        <a:t>not A</a:t>
                      </a:r>
                      <a:endParaRPr sz="2000">
                        <a:solidFill>
                          <a:schemeClr val="dk1"/>
                        </a:solidFill>
                        <a:latin typeface="VT323"/>
                        <a:ea typeface="VT323"/>
                        <a:cs typeface="VT323"/>
                        <a:sym typeface="VT323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False</a:t>
                      </a:r>
                      <a:endParaRPr sz="15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False</a:t>
                      </a:r>
                      <a:endParaRPr sz="15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False</a:t>
                      </a:r>
                      <a:endParaRPr sz="15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False</a:t>
                      </a:r>
                      <a:endParaRPr sz="15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5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False</a:t>
                      </a:r>
                      <a:endParaRPr sz="15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5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False</a:t>
                      </a:r>
                      <a:endParaRPr sz="15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5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5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5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False</a:t>
                      </a:r>
                      <a:endParaRPr sz="15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False</a:t>
                      </a:r>
                      <a:endParaRPr sz="15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5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False</a:t>
                      </a:r>
                      <a:endParaRPr sz="15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5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5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5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5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False</a:t>
                      </a:r>
                      <a:endParaRPr sz="15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1"/>
          <p:cNvSpPr txBox="1"/>
          <p:nvPr>
            <p:ph type="title"/>
          </p:nvPr>
        </p:nvSpPr>
        <p:spPr>
          <a:xfrm>
            <a:off x="341840" y="679175"/>
            <a:ext cx="33894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lt2"/>
                </a:solidFill>
              </a:rPr>
              <a:t>Filiação</a:t>
            </a:r>
            <a:endParaRPr sz="5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chemeClr val="lt2"/>
              </a:solidFill>
            </a:endParaRPr>
          </a:p>
        </p:txBody>
      </p:sp>
      <p:sp>
        <p:nvSpPr>
          <p:cNvPr id="679" name="Google Shape;679;p71"/>
          <p:cNvSpPr txBox="1"/>
          <p:nvPr>
            <p:ph idx="1" type="subTitle"/>
          </p:nvPr>
        </p:nvSpPr>
        <p:spPr>
          <a:xfrm>
            <a:off x="341750" y="1563371"/>
            <a:ext cx="3665700" cy="16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Verificam se um elemento pertence ou não pertence a uma sequência (como listas ou strings). Retornam sempre um valor booleano (True ou False).</a:t>
            </a:r>
            <a:endParaRPr sz="1700"/>
          </a:p>
        </p:txBody>
      </p:sp>
      <p:pic>
        <p:nvPicPr>
          <p:cNvPr id="680" name="Google Shape;68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50" y="122450"/>
            <a:ext cx="836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1"/>
          <p:cNvSpPr/>
          <p:nvPr/>
        </p:nvSpPr>
        <p:spPr>
          <a:xfrm>
            <a:off x="533150" y="3482433"/>
            <a:ext cx="1007700" cy="6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6E7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endParaRPr sz="3000">
              <a:solidFill>
                <a:srgbClr val="FAF6E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2" name="Google Shape;682;p71"/>
          <p:cNvSpPr txBox="1"/>
          <p:nvPr/>
        </p:nvSpPr>
        <p:spPr>
          <a:xfrm>
            <a:off x="4170050" y="848300"/>
            <a:ext cx="4582800" cy="383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idade_ana = 25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idade_caio = 29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idades = [20, 25, 30]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print(idade_ana in idades)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AF6E7"/>
                </a:solidFill>
                <a:latin typeface="VT323"/>
                <a:ea typeface="VT323"/>
                <a:cs typeface="VT323"/>
                <a:sym typeface="VT323"/>
              </a:rPr>
              <a:t>True</a:t>
            </a:r>
            <a:endParaRPr sz="2500">
              <a:solidFill>
                <a:srgbClr val="FAF6E7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rPr>
              <a:t>print(idade_caio not in idades)</a:t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AF6E7"/>
                </a:solidFill>
                <a:latin typeface="VT323"/>
                <a:ea typeface="VT323"/>
                <a:cs typeface="VT323"/>
                <a:sym typeface="VT323"/>
              </a:rPr>
              <a:t>True</a:t>
            </a:r>
            <a:endParaRPr sz="2500">
              <a:solidFill>
                <a:srgbClr val="FAF6E7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683" name="Google Shape;683;p71"/>
          <p:cNvSpPr/>
          <p:nvPr/>
        </p:nvSpPr>
        <p:spPr>
          <a:xfrm>
            <a:off x="2140025" y="3482433"/>
            <a:ext cx="1696800" cy="6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6E7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 sz="3000">
                <a:solidFill>
                  <a:srgbClr val="FAF6E7"/>
                </a:solidFill>
                <a:latin typeface="Roboto Mono"/>
                <a:ea typeface="Roboto Mono"/>
                <a:cs typeface="Roboto Mono"/>
                <a:sym typeface="Roboto Mono"/>
              </a:rPr>
              <a:t>ot </a:t>
            </a:r>
            <a:r>
              <a:rPr lang="en" sz="3000">
                <a:solidFill>
                  <a:srgbClr val="FAF6E7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endParaRPr sz="3000">
              <a:solidFill>
                <a:srgbClr val="FAF6E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2"/>
          <p:cNvSpPr txBox="1"/>
          <p:nvPr>
            <p:ph idx="1" type="subTitle"/>
          </p:nvPr>
        </p:nvSpPr>
        <p:spPr>
          <a:xfrm>
            <a:off x="3365625" y="3918575"/>
            <a:ext cx="52740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ependendo de uma condição ser atendida ou não, o programa segue caminhos diferentes</a:t>
            </a:r>
            <a:endParaRPr/>
          </a:p>
        </p:txBody>
      </p:sp>
      <p:sp>
        <p:nvSpPr>
          <p:cNvPr id="689" name="Google Shape;689;p72"/>
          <p:cNvSpPr txBox="1"/>
          <p:nvPr>
            <p:ph type="title"/>
          </p:nvPr>
        </p:nvSpPr>
        <p:spPr>
          <a:xfrm>
            <a:off x="1860500" y="1532500"/>
            <a:ext cx="3459000" cy="15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Estruturas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condicionais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90" name="Google Shape;690;p72"/>
          <p:cNvSpPr txBox="1"/>
          <p:nvPr>
            <p:ph idx="2" type="title"/>
          </p:nvPr>
        </p:nvSpPr>
        <p:spPr>
          <a:xfrm>
            <a:off x="779673" y="1910725"/>
            <a:ext cx="778200" cy="7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8" title="ChatGPT Image 24 de set. de 2025, 12_09_12.pn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736" l="0" r="0" t="31347"/>
          <a:stretch/>
        </p:blipFill>
        <p:spPr>
          <a:xfrm>
            <a:off x="6378524" y="1628379"/>
            <a:ext cx="2107500" cy="1283825"/>
          </a:xfrm>
          <a:prstGeom prst="rect">
            <a:avLst/>
          </a:prstGeom>
          <a:ln cap="flat" cmpd="sng" w="19050">
            <a:solidFill>
              <a:srgbClr val="7A7A7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" name="Google Shape;217;p28"/>
          <p:cNvSpPr txBox="1"/>
          <p:nvPr>
            <p:ph idx="1" type="subTitle"/>
          </p:nvPr>
        </p:nvSpPr>
        <p:spPr>
          <a:xfrm>
            <a:off x="3465325" y="3918575"/>
            <a:ext cx="51744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Usando meios computacionais para processamento de dados</a:t>
            </a:r>
            <a:endParaRPr sz="1500"/>
          </a:p>
        </p:txBody>
      </p:sp>
      <p:sp>
        <p:nvSpPr>
          <p:cNvPr id="218" name="Google Shape;218;p28"/>
          <p:cNvSpPr txBox="1"/>
          <p:nvPr>
            <p:ph type="title"/>
          </p:nvPr>
        </p:nvSpPr>
        <p:spPr>
          <a:xfrm>
            <a:off x="1860500" y="1532500"/>
            <a:ext cx="3459000" cy="15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Linguagem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d</a:t>
            </a:r>
            <a:r>
              <a:rPr lang="en">
                <a:solidFill>
                  <a:srgbClr val="0000FF"/>
                </a:solidFill>
              </a:rPr>
              <a:t>e programação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19" name="Google Shape;219;p28"/>
          <p:cNvSpPr txBox="1"/>
          <p:nvPr>
            <p:ph idx="2" type="title"/>
          </p:nvPr>
        </p:nvSpPr>
        <p:spPr>
          <a:xfrm>
            <a:off x="779673" y="1910725"/>
            <a:ext cx="778200" cy="7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20" name="Google Shape;220;p28"/>
          <p:cNvGrpSpPr/>
          <p:nvPr/>
        </p:nvGrpSpPr>
        <p:grpSpPr>
          <a:xfrm>
            <a:off x="6378374" y="1361430"/>
            <a:ext cx="2107501" cy="265500"/>
            <a:chOff x="6378374" y="1361430"/>
            <a:chExt cx="2107501" cy="265500"/>
          </a:xfrm>
        </p:grpSpPr>
        <p:pic>
          <p:nvPicPr>
            <p:cNvPr id="221" name="Google Shape;221;p28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71706" r="0" t="0"/>
            <a:stretch/>
          </p:blipFill>
          <p:spPr>
            <a:xfrm>
              <a:off x="6378524" y="1361430"/>
              <a:ext cx="2107351" cy="26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8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71706" r="0" t="0"/>
            <a:stretch/>
          </p:blipFill>
          <p:spPr>
            <a:xfrm>
              <a:off x="6378374" y="1361430"/>
              <a:ext cx="2107500" cy="265500"/>
            </a:xfrm>
            <a:prstGeom prst="rect">
              <a:avLst/>
            </a:prstGeom>
            <a:noFill/>
            <a:ln cap="flat" cmpd="sng" w="19050">
              <a:solidFill>
                <a:srgbClr val="7A7A78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3"/>
          <p:cNvSpPr txBox="1"/>
          <p:nvPr>
            <p:ph type="title"/>
          </p:nvPr>
        </p:nvSpPr>
        <p:spPr>
          <a:xfrm>
            <a:off x="341850" y="674124"/>
            <a:ext cx="82728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000FF"/>
                </a:solidFill>
              </a:rPr>
              <a:t>Estruturas condicionais</a:t>
            </a:r>
            <a:endParaRPr sz="55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/>
          </a:p>
        </p:txBody>
      </p:sp>
      <p:sp>
        <p:nvSpPr>
          <p:cNvPr id="696" name="Google Shape;696;p73"/>
          <p:cNvSpPr txBox="1"/>
          <p:nvPr>
            <p:ph idx="1" type="subTitle"/>
          </p:nvPr>
        </p:nvSpPr>
        <p:spPr>
          <a:xfrm>
            <a:off x="323075" y="2433925"/>
            <a:ext cx="27792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Testa uma condição (“se”): se ela for atendida, o bloco de código indentado logo abaixo será executado.</a:t>
            </a:r>
            <a:endParaRPr b="1"/>
          </a:p>
        </p:txBody>
      </p:sp>
      <p:sp>
        <p:nvSpPr>
          <p:cNvPr id="697" name="Google Shape;697;p73"/>
          <p:cNvSpPr txBox="1"/>
          <p:nvPr>
            <p:ph idx="2" type="subTitle"/>
          </p:nvPr>
        </p:nvSpPr>
        <p:spPr>
          <a:xfrm>
            <a:off x="6078463" y="2385025"/>
            <a:ext cx="27792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Quando a condição do if não é satisfeita, podemos usar o else para definir o que deve acontecer no caso contrário</a:t>
            </a:r>
            <a:endParaRPr b="1"/>
          </a:p>
        </p:txBody>
      </p:sp>
      <p:sp>
        <p:nvSpPr>
          <p:cNvPr id="698" name="Google Shape;698;p73"/>
          <p:cNvSpPr txBox="1"/>
          <p:nvPr>
            <p:ph idx="9" type="title"/>
          </p:nvPr>
        </p:nvSpPr>
        <p:spPr>
          <a:xfrm>
            <a:off x="6092947" y="1922136"/>
            <a:ext cx="26508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C3327"/>
                </a:solidFill>
              </a:rPr>
              <a:t>Else</a:t>
            </a:r>
            <a:endParaRPr sz="3000">
              <a:solidFill>
                <a:srgbClr val="EC3327"/>
              </a:solidFill>
            </a:endParaRPr>
          </a:p>
        </p:txBody>
      </p:sp>
      <p:sp>
        <p:nvSpPr>
          <p:cNvPr id="699" name="Google Shape;699;p73"/>
          <p:cNvSpPr txBox="1"/>
          <p:nvPr>
            <p:ph idx="14" type="title"/>
          </p:nvPr>
        </p:nvSpPr>
        <p:spPr>
          <a:xfrm>
            <a:off x="335209" y="1970736"/>
            <a:ext cx="26556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CA71A"/>
                </a:solidFill>
              </a:rPr>
              <a:t>If</a:t>
            </a:r>
            <a:endParaRPr sz="3000">
              <a:solidFill>
                <a:srgbClr val="4CA71A"/>
              </a:solidFill>
            </a:endParaRPr>
          </a:p>
        </p:txBody>
      </p:sp>
      <p:sp>
        <p:nvSpPr>
          <p:cNvPr id="700" name="Google Shape;700;p73"/>
          <p:cNvSpPr txBox="1"/>
          <p:nvPr>
            <p:ph idx="2" type="subTitle"/>
          </p:nvPr>
        </p:nvSpPr>
        <p:spPr>
          <a:xfrm>
            <a:off x="3145038" y="2433625"/>
            <a:ext cx="27792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 “else if”, é usado para testar múltiplas condições em sequência (ordem), sem precisar de vários “if” separados.</a:t>
            </a:r>
            <a:endParaRPr b="1"/>
          </a:p>
        </p:txBody>
      </p:sp>
      <p:sp>
        <p:nvSpPr>
          <p:cNvPr id="701" name="Google Shape;701;p73"/>
          <p:cNvSpPr txBox="1"/>
          <p:nvPr>
            <p:ph idx="9" type="title"/>
          </p:nvPr>
        </p:nvSpPr>
        <p:spPr>
          <a:xfrm>
            <a:off x="3159519" y="1970736"/>
            <a:ext cx="26508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ECF0A"/>
                </a:solidFill>
              </a:rPr>
              <a:t>Elif</a:t>
            </a:r>
            <a:endParaRPr sz="3000">
              <a:solidFill>
                <a:srgbClr val="FECF0A"/>
              </a:solidFill>
            </a:endParaRPr>
          </a:p>
        </p:txBody>
      </p:sp>
      <p:sp>
        <p:nvSpPr>
          <p:cNvPr id="702" name="Google Shape;702;p73"/>
          <p:cNvSpPr txBox="1"/>
          <p:nvPr>
            <p:ph type="title"/>
          </p:nvPr>
        </p:nvSpPr>
        <p:spPr>
          <a:xfrm>
            <a:off x="1900725" y="3710575"/>
            <a:ext cx="1755300" cy="6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Atenção</a:t>
            </a:r>
            <a:endParaRPr sz="4400"/>
          </a:p>
        </p:txBody>
      </p:sp>
      <p:sp>
        <p:nvSpPr>
          <p:cNvPr id="703" name="Google Shape;703;p73"/>
          <p:cNvSpPr txBox="1"/>
          <p:nvPr>
            <p:ph idx="3" type="subTitle"/>
          </p:nvPr>
        </p:nvSpPr>
        <p:spPr>
          <a:xfrm>
            <a:off x="3656025" y="3821575"/>
            <a:ext cx="3683400" cy="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blocos </a:t>
            </a:r>
            <a:r>
              <a:rPr b="1" lang="en"/>
              <a:t>elif e else são opcionais</a:t>
            </a:r>
            <a:r>
              <a:rPr lang="en"/>
              <a:t> e sempre vêm </a:t>
            </a:r>
            <a:r>
              <a:rPr b="1" lang="en"/>
              <a:t>depois do if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74" title="ChatGPT Image 1 de out. de 2025, 18_21_49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3498" l="15816" r="14385" t="30109"/>
          <a:stretch/>
        </p:blipFill>
        <p:spPr>
          <a:xfrm>
            <a:off x="440800" y="1354150"/>
            <a:ext cx="3084250" cy="3031123"/>
          </a:xfrm>
          <a:prstGeom prst="rect">
            <a:avLst/>
          </a:prstGeom>
          <a:ln cap="flat" cmpd="sng" w="19950">
            <a:solidFill>
              <a:srgbClr val="7A7A7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9" name="Google Shape;709;p74"/>
          <p:cNvSpPr txBox="1"/>
          <p:nvPr>
            <p:ph type="title"/>
          </p:nvPr>
        </p:nvSpPr>
        <p:spPr>
          <a:xfrm>
            <a:off x="3645011" y="809906"/>
            <a:ext cx="4940100" cy="8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rgbClr val="0000FF"/>
                </a:solidFill>
              </a:rPr>
              <a:t>Identação</a:t>
            </a:r>
            <a:endParaRPr sz="6500">
              <a:solidFill>
                <a:srgbClr val="0000FF"/>
              </a:solidFill>
            </a:endParaRPr>
          </a:p>
        </p:txBody>
      </p:sp>
      <p:sp>
        <p:nvSpPr>
          <p:cNvPr id="710" name="Google Shape;710;p74"/>
          <p:cNvSpPr txBox="1"/>
          <p:nvPr>
            <p:ph idx="1" type="body"/>
          </p:nvPr>
        </p:nvSpPr>
        <p:spPr>
          <a:xfrm>
            <a:off x="3723150" y="1634300"/>
            <a:ext cx="5167800" cy="27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 Medium"/>
                <a:ea typeface="Roboto Mono Medium"/>
                <a:cs typeface="Roboto Mono Medium"/>
                <a:sym typeface="Roboto Mono Medium"/>
              </a:rPr>
              <a:t>A identação é o </a:t>
            </a:r>
            <a:r>
              <a:rPr lang="en" sz="1500" u="sng">
                <a:latin typeface="Roboto Mono Medium"/>
                <a:ea typeface="Roboto Mono Medium"/>
                <a:cs typeface="Roboto Mono Medium"/>
                <a:sym typeface="Roboto Mono Medium"/>
              </a:rPr>
              <a:t>recuo no início de uma linha</a:t>
            </a:r>
            <a:r>
              <a:rPr lang="en" sz="1500">
                <a:latin typeface="Roboto Mono Medium"/>
                <a:ea typeface="Roboto Mono Medium"/>
                <a:cs typeface="Roboto Mono Medium"/>
                <a:sym typeface="Roboto Mono Medium"/>
              </a:rPr>
              <a:t> de código que faz parte da sintaxe de Python.</a:t>
            </a:r>
            <a:endParaRPr sz="15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Roboto Mono Medium"/>
              <a:buChar char="●"/>
            </a:pPr>
            <a:r>
              <a:rPr lang="en" sz="1500">
                <a:latin typeface="Roboto Mono Medium"/>
                <a:ea typeface="Roboto Mono Medium"/>
                <a:cs typeface="Roboto Mono Medium"/>
                <a:sym typeface="Roboto Mono Medium"/>
              </a:rPr>
              <a:t>Indica quais linhas pertencem </a:t>
            </a:r>
            <a:r>
              <a:rPr lang="en" sz="1500">
                <a:solidFill>
                  <a:srgbClr val="EC3327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ao mesmo bloco de código</a:t>
            </a:r>
            <a:r>
              <a:rPr lang="en" sz="1500">
                <a:latin typeface="Roboto Mono Medium"/>
                <a:ea typeface="Roboto Mono Medium"/>
                <a:cs typeface="Roboto Mono Medium"/>
                <a:sym typeface="Roboto Mono Medium"/>
              </a:rPr>
              <a:t>.</a:t>
            </a:r>
            <a:endParaRPr sz="15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Roboto Mono Medium"/>
              <a:buChar char="●"/>
            </a:pPr>
            <a:r>
              <a:rPr lang="en" sz="1500">
                <a:latin typeface="Roboto Mono Medium"/>
                <a:ea typeface="Roboto Mono Medium"/>
                <a:cs typeface="Roboto Mono Medium"/>
                <a:sym typeface="Roboto Mono Medium"/>
              </a:rPr>
              <a:t>Estruturas: Condicionais (if, elif, else);Loops (for, while); Funções (def); Contextos (with); etc.</a:t>
            </a:r>
            <a:endParaRPr sz="15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500"/>
              <a:buFont typeface="Roboto Mono Medium"/>
              <a:buChar char="●"/>
            </a:pPr>
            <a:r>
              <a:rPr lang="en" sz="1500">
                <a:latin typeface="Roboto Mono Medium"/>
                <a:ea typeface="Roboto Mono Medium"/>
                <a:cs typeface="Roboto Mono Medium"/>
                <a:sym typeface="Roboto Mono Medium"/>
              </a:rPr>
              <a:t>Se você errar a identação, o Python não entende onde começa/termina o bloco!</a:t>
            </a:r>
            <a:endParaRPr sz="15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grpSp>
        <p:nvGrpSpPr>
          <p:cNvPr id="711" name="Google Shape;711;p74"/>
          <p:cNvGrpSpPr/>
          <p:nvPr/>
        </p:nvGrpSpPr>
        <p:grpSpPr>
          <a:xfrm>
            <a:off x="440792" y="1076331"/>
            <a:ext cx="3084261" cy="277819"/>
            <a:chOff x="511225" y="947025"/>
            <a:chExt cx="2971350" cy="265500"/>
          </a:xfrm>
        </p:grpSpPr>
        <p:pic>
          <p:nvPicPr>
            <p:cNvPr id="712" name="Google Shape;712;p74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60127" r="0" t="0"/>
            <a:stretch/>
          </p:blipFill>
          <p:spPr>
            <a:xfrm>
              <a:off x="512775" y="947025"/>
              <a:ext cx="2969800" cy="265500"/>
            </a:xfrm>
            <a:prstGeom prst="rect">
              <a:avLst/>
            </a:prstGeom>
            <a:noFill/>
            <a:ln cap="flat" cmpd="sng" w="19950">
              <a:solidFill>
                <a:srgbClr val="7A7A78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13" name="Google Shape;713;p74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60127" r="0" t="0"/>
            <a:stretch/>
          </p:blipFill>
          <p:spPr>
            <a:xfrm>
              <a:off x="511225" y="947025"/>
              <a:ext cx="2969800" cy="265500"/>
            </a:xfrm>
            <a:prstGeom prst="rect">
              <a:avLst/>
            </a:prstGeom>
            <a:noFill/>
            <a:ln cap="flat" cmpd="sng" w="19950">
              <a:solidFill>
                <a:srgbClr val="7A7A78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5"/>
          <p:cNvSpPr txBox="1"/>
          <p:nvPr>
            <p:ph type="title"/>
          </p:nvPr>
        </p:nvSpPr>
        <p:spPr>
          <a:xfrm>
            <a:off x="192451" y="669524"/>
            <a:ext cx="8759100" cy="4135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6E7"/>
                </a:solidFill>
              </a:rPr>
              <a:t>nota = 6</a:t>
            </a:r>
            <a:endParaRPr sz="3000">
              <a:solidFill>
                <a:srgbClr val="FAF6E7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AF6E7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CA71A"/>
                </a:solidFill>
              </a:rPr>
              <a:t>if</a:t>
            </a:r>
            <a:r>
              <a:rPr lang="en" sz="3000">
                <a:solidFill>
                  <a:srgbClr val="FAF6E7"/>
                </a:solidFill>
              </a:rPr>
              <a:t> nota &gt;= 7:</a:t>
            </a:r>
            <a:endParaRPr sz="3000">
              <a:solidFill>
                <a:srgbClr val="FAF6E7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6E7"/>
                </a:solidFill>
              </a:rPr>
              <a:t>    print("Aprovado")</a:t>
            </a:r>
            <a:endParaRPr sz="3000">
              <a:solidFill>
                <a:srgbClr val="FAF6E7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AF6E7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ECF0A"/>
                </a:solidFill>
              </a:rPr>
              <a:t>elif </a:t>
            </a:r>
            <a:r>
              <a:rPr lang="en" sz="3000">
                <a:solidFill>
                  <a:srgbClr val="FAF6E7"/>
                </a:solidFill>
              </a:rPr>
              <a:t>nota &gt;= 5:</a:t>
            </a:r>
            <a:endParaRPr sz="3000">
              <a:solidFill>
                <a:srgbClr val="FAF6E7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6E7"/>
                </a:solidFill>
              </a:rPr>
              <a:t>    print("Recuperação")</a:t>
            </a:r>
            <a:endParaRPr sz="3000">
              <a:solidFill>
                <a:srgbClr val="FAF6E7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AF6E7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C3327"/>
                </a:solidFill>
              </a:rPr>
              <a:t>else:</a:t>
            </a:r>
            <a:endParaRPr sz="3000">
              <a:solidFill>
                <a:srgbClr val="EC3327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6E7"/>
                </a:solidFill>
              </a:rPr>
              <a:t>    print("Reprovado")</a:t>
            </a:r>
            <a:endParaRPr sz="3000">
              <a:solidFill>
                <a:srgbClr val="FAF6E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AF6E7"/>
              </a:solidFill>
            </a:endParaRPr>
          </a:p>
        </p:txBody>
      </p:sp>
      <p:pic>
        <p:nvPicPr>
          <p:cNvPr id="719" name="Google Shape;719;p75" title="Sin título-2.png"/>
          <p:cNvPicPr preferRelativeResize="0"/>
          <p:nvPr/>
        </p:nvPicPr>
        <p:blipFill rotWithShape="1">
          <a:blip r:embed="rId3">
            <a:alphaModFix/>
          </a:blip>
          <a:srcRect b="0" l="71706" r="0" t="0"/>
          <a:stretch/>
        </p:blipFill>
        <p:spPr>
          <a:xfrm>
            <a:off x="5002677" y="1304573"/>
            <a:ext cx="3522775" cy="45396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75"/>
          <p:cNvSpPr/>
          <p:nvPr/>
        </p:nvSpPr>
        <p:spPr>
          <a:xfrm>
            <a:off x="5018811" y="1758550"/>
            <a:ext cx="3490500" cy="2323800"/>
          </a:xfrm>
          <a:prstGeom prst="rect">
            <a:avLst/>
          </a:prstGeom>
          <a:solidFill>
            <a:srgbClr val="FAF6E7"/>
          </a:solidFill>
          <a:ln cap="flat" cmpd="sng" w="28575">
            <a:solidFill>
              <a:srgbClr val="7A7A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Depois da condição inserir 2 pontos e avançar para outra linha;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Não esqueça de </a:t>
            </a:r>
            <a:r>
              <a:rPr lang="en" u="sng">
                <a:latin typeface="Roboto Mono"/>
                <a:ea typeface="Roboto Mono"/>
                <a:cs typeface="Roboto Mono"/>
                <a:sym typeface="Roboto Mono"/>
              </a:rPr>
              <a:t>identação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para determinar o bloco que deve ser executado, caso a condição seja atendida.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21" name="Google Shape;72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50" y="122450"/>
            <a:ext cx="836526" cy="4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450" y="1304575"/>
            <a:ext cx="792945" cy="4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6"/>
          <p:cNvSpPr txBox="1"/>
          <p:nvPr>
            <p:ph idx="1" type="subTitle"/>
          </p:nvPr>
        </p:nvSpPr>
        <p:spPr>
          <a:xfrm>
            <a:off x="267625" y="1279166"/>
            <a:ext cx="8647200" cy="4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Situação-problema</a:t>
            </a:r>
            <a:endParaRPr/>
          </a:p>
        </p:txBody>
      </p:sp>
      <p:sp>
        <p:nvSpPr>
          <p:cNvPr id="728" name="Google Shape;728;p76"/>
          <p:cNvSpPr txBox="1"/>
          <p:nvPr>
            <p:ph idx="3" type="subTitle"/>
          </p:nvPr>
        </p:nvSpPr>
        <p:spPr>
          <a:xfrm>
            <a:off x="267625" y="1513164"/>
            <a:ext cx="86472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Você é um pesquisador que precisa analisar dados morfológicos de plantas e tomar uma decisão sobre qual espécie é mais próxima de outra. Utilize o que aprendemos até agora para ajudar a automatizar sua tomada de decisão.</a:t>
            </a:r>
            <a:endParaRPr/>
          </a:p>
        </p:txBody>
      </p:sp>
      <p:sp>
        <p:nvSpPr>
          <p:cNvPr id="729" name="Google Shape;729;p76"/>
          <p:cNvSpPr txBox="1"/>
          <p:nvPr>
            <p:ph type="title"/>
          </p:nvPr>
        </p:nvSpPr>
        <p:spPr>
          <a:xfrm>
            <a:off x="268325" y="654800"/>
            <a:ext cx="8647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Atividade prática</a:t>
            </a:r>
            <a:endParaRPr>
              <a:solidFill>
                <a:srgbClr val="0000FF"/>
              </a:solidFill>
            </a:endParaRPr>
          </a:p>
        </p:txBody>
      </p:sp>
      <p:graphicFrame>
        <p:nvGraphicFramePr>
          <p:cNvPr id="730" name="Google Shape;730;p76"/>
          <p:cNvGraphicFramePr/>
          <p:nvPr/>
        </p:nvGraphicFramePr>
        <p:xfrm>
          <a:off x="302730" y="22080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{941BCFD5-B977-4BA9-9386-F27702D251FD}</a:tableStyleId>
              </a:tblPr>
              <a:tblGrid>
                <a:gridCol w="1414950"/>
                <a:gridCol w="1088450"/>
                <a:gridCol w="1088450"/>
                <a:gridCol w="1088450"/>
                <a:gridCol w="1941375"/>
                <a:gridCol w="1941375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VT323"/>
                          <a:ea typeface="VT323"/>
                          <a:cs typeface="VT323"/>
                          <a:sym typeface="VT323"/>
                        </a:rPr>
                        <a:t>Planta</a:t>
                      </a:r>
                      <a:endParaRPr sz="2100">
                        <a:latin typeface="VT323"/>
                        <a:ea typeface="VT323"/>
                        <a:cs typeface="VT323"/>
                        <a:sym typeface="VT323"/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VT323"/>
                          <a:ea typeface="VT323"/>
                          <a:cs typeface="VT323"/>
                          <a:sym typeface="VT323"/>
                        </a:rPr>
                        <a:t>Flores</a:t>
                      </a:r>
                      <a:endParaRPr sz="2100">
                        <a:latin typeface="VT323"/>
                        <a:ea typeface="VT323"/>
                        <a:cs typeface="VT323"/>
                        <a:sym typeface="VT323"/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VT323"/>
                          <a:ea typeface="VT323"/>
                          <a:cs typeface="VT323"/>
                          <a:sym typeface="VT323"/>
                        </a:rPr>
                        <a:t>Frutos</a:t>
                      </a:r>
                      <a:endParaRPr sz="2100">
                        <a:latin typeface="VT323"/>
                        <a:ea typeface="VT323"/>
                        <a:cs typeface="VT323"/>
                        <a:sym typeface="VT323"/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VT323"/>
                          <a:ea typeface="VT323"/>
                          <a:cs typeface="VT323"/>
                          <a:sym typeface="VT323"/>
                        </a:rPr>
                        <a:t>Sementes</a:t>
                      </a:r>
                      <a:endParaRPr sz="2100">
                        <a:latin typeface="VT323"/>
                        <a:ea typeface="VT323"/>
                        <a:cs typeface="VT323"/>
                        <a:sym typeface="VT323"/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VT323"/>
                          <a:ea typeface="VT323"/>
                          <a:cs typeface="VT323"/>
                          <a:sym typeface="VT323"/>
                        </a:rPr>
                        <a:t>Vasos condutores</a:t>
                      </a:r>
                      <a:endParaRPr sz="2100">
                        <a:latin typeface="VT323"/>
                        <a:ea typeface="VT323"/>
                        <a:cs typeface="VT323"/>
                        <a:sym typeface="VT323"/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VT323"/>
                          <a:ea typeface="VT323"/>
                          <a:cs typeface="VT323"/>
                          <a:sym typeface="VT323"/>
                        </a:rPr>
                        <a:t>Raiz verdadeira</a:t>
                      </a:r>
                      <a:endParaRPr sz="2100">
                        <a:latin typeface="VT323"/>
                        <a:ea typeface="VT323"/>
                        <a:cs typeface="VT323"/>
                        <a:sym typeface="VT323"/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Musgo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Samambaia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Pinheiro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Laranjeira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Orquídea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7"/>
          <p:cNvSpPr txBox="1"/>
          <p:nvPr>
            <p:ph idx="1" type="subTitle"/>
          </p:nvPr>
        </p:nvSpPr>
        <p:spPr>
          <a:xfrm>
            <a:off x="1085475" y="1102150"/>
            <a:ext cx="756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Tarefas:</a:t>
            </a:r>
            <a:endParaRPr/>
          </a:p>
        </p:txBody>
      </p:sp>
      <p:sp>
        <p:nvSpPr>
          <p:cNvPr id="736" name="Google Shape;736;p77"/>
          <p:cNvSpPr txBox="1"/>
          <p:nvPr>
            <p:ph idx="3" type="subTitle"/>
          </p:nvPr>
        </p:nvSpPr>
        <p:spPr>
          <a:xfrm>
            <a:off x="1085475" y="1598649"/>
            <a:ext cx="7569000" cy="9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 Criar um dicionário para a planta que deseja (ou, um dicionário de dicionários), em que cada planta é uma chave. O valor é outro dicionário com as características (campos booleanos codificados como 0/1).</a:t>
            </a:r>
            <a:endParaRPr/>
          </a:p>
        </p:txBody>
      </p:sp>
      <p:sp>
        <p:nvSpPr>
          <p:cNvPr id="737" name="Google Shape;737;p77"/>
          <p:cNvSpPr/>
          <p:nvPr/>
        </p:nvSpPr>
        <p:spPr>
          <a:xfrm>
            <a:off x="341725" y="2367525"/>
            <a:ext cx="8573700" cy="215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Dicionário: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planta = {"flores": 1, "sementes": 1, "vasos": 1}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Dicionário de dicionários?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caracteristicas = </a:t>
            </a:r>
            <a:r>
              <a:rPr lang="en">
                <a:highlight>
                  <a:srgbClr val="FECF0A"/>
                </a:highlight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>
              <a:highlight>
                <a:srgbClr val="FECF0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"Musgo": {"vasos":0, "sementes":0, "flores":0, "frutos":0, "raiz":0},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"Samambaia": {"vasos":1, "sementes":0, "flores":0, "frutos":0, "raiz":1}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ECF0A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highlight>
                <a:srgbClr val="FECF0A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8" name="Google Shape;738;p77"/>
          <p:cNvSpPr txBox="1"/>
          <p:nvPr>
            <p:ph type="title"/>
          </p:nvPr>
        </p:nvSpPr>
        <p:spPr>
          <a:xfrm>
            <a:off x="341850" y="654800"/>
            <a:ext cx="85737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</a:t>
            </a:r>
            <a:endParaRPr/>
          </a:p>
        </p:txBody>
      </p:sp>
      <p:sp>
        <p:nvSpPr>
          <p:cNvPr id="739" name="Google Shape;739;p77"/>
          <p:cNvSpPr/>
          <p:nvPr/>
        </p:nvSpPr>
        <p:spPr>
          <a:xfrm>
            <a:off x="1085475" y="2368750"/>
            <a:ext cx="7569000" cy="21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CA71A"/>
                </a:solidFill>
                <a:latin typeface="VT323"/>
                <a:ea typeface="VT323"/>
                <a:cs typeface="VT323"/>
                <a:sym typeface="VT323"/>
              </a:rPr>
              <a:t># 1) Tabela de características (0 = ausente, 1 = presente)</a:t>
            </a:r>
            <a:endParaRPr sz="1500">
              <a:solidFill>
                <a:srgbClr val="4CA71A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caracteristicas = {</a:t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    "Musgo": {"vasos":0, "sementes":0, "flores":0, "frutos":0, "raiz":0},</a:t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    "Samambaia": {"vasos":1, "sementes":0, "flores":0, "frutos":0, "raiz":1},</a:t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    "Pinheiro": {"vasos":1, "sementes":1, "flores":0, "frutos":0, "raiz":1},</a:t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    "Laranjeira": {"vasos":1, "sementes":1, "flores":1, "frutos":1, "raiz":1},</a:t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    "Orquídea": {"vasos":1, "sementes":1, "flores":1, "frutos":1, "raiz":1}</a:t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}</a:t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8"/>
          <p:cNvSpPr txBox="1"/>
          <p:nvPr>
            <p:ph idx="1" type="subTitle"/>
          </p:nvPr>
        </p:nvSpPr>
        <p:spPr>
          <a:xfrm>
            <a:off x="1085475" y="1102150"/>
            <a:ext cx="756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Tarefas:</a:t>
            </a:r>
            <a:endParaRPr/>
          </a:p>
        </p:txBody>
      </p:sp>
      <p:sp>
        <p:nvSpPr>
          <p:cNvPr id="745" name="Google Shape;745;p78"/>
          <p:cNvSpPr txBox="1"/>
          <p:nvPr>
            <p:ph idx="3" type="subTitle"/>
          </p:nvPr>
        </p:nvSpPr>
        <p:spPr>
          <a:xfrm>
            <a:off x="1085475" y="1598649"/>
            <a:ext cx="7569000" cy="9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 Criar uma variável para cada grupo filogenético. Em cada variável armazenamos em formato de dicionário as regras delimitadas no enunciado.</a:t>
            </a:r>
            <a:endParaRPr/>
          </a:p>
        </p:txBody>
      </p:sp>
      <p:sp>
        <p:nvSpPr>
          <p:cNvPr id="746" name="Google Shape;746;p78"/>
          <p:cNvSpPr txBox="1"/>
          <p:nvPr>
            <p:ph type="title"/>
          </p:nvPr>
        </p:nvSpPr>
        <p:spPr>
          <a:xfrm>
            <a:off x="341850" y="654800"/>
            <a:ext cx="85737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</a:t>
            </a:r>
            <a:endParaRPr/>
          </a:p>
        </p:txBody>
      </p:sp>
      <p:sp>
        <p:nvSpPr>
          <p:cNvPr id="747" name="Google Shape;747;p78"/>
          <p:cNvSpPr/>
          <p:nvPr/>
        </p:nvSpPr>
        <p:spPr>
          <a:xfrm>
            <a:off x="1085475" y="2368750"/>
            <a:ext cx="7569000" cy="21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CA71A"/>
                </a:solidFill>
                <a:latin typeface="VT323"/>
                <a:ea typeface="VT323"/>
                <a:cs typeface="VT323"/>
                <a:sym typeface="VT323"/>
              </a:rPr>
              <a:t># 2) Regras dos grupos (booleans/dicionários-alvo)</a:t>
            </a:r>
            <a:endParaRPr sz="1500">
              <a:solidFill>
                <a:srgbClr val="4CA71A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briofitas    = {"vasos":0, "sementes":0, "flores":0, "frutos":0, "raiz":0}</a:t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pteridofitas = {"vasos":1, "sementes":0, "flores":0, "frutos":0, "raiz":1}</a:t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gimnospermas = {"vasos":1, "sementes":1, "flores":0, "frutos":0, "raiz":1}</a:t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angiospermas = {"vasos":1, "sementes":1, "flores":1, "frutos":1, "raiz":1}</a:t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9"/>
          <p:cNvSpPr txBox="1"/>
          <p:nvPr>
            <p:ph idx="1" type="subTitle"/>
          </p:nvPr>
        </p:nvSpPr>
        <p:spPr>
          <a:xfrm>
            <a:off x="1085475" y="1102150"/>
            <a:ext cx="756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Tarefas:</a:t>
            </a:r>
            <a:endParaRPr/>
          </a:p>
        </p:txBody>
      </p:sp>
      <p:sp>
        <p:nvSpPr>
          <p:cNvPr id="753" name="Google Shape;753;p79"/>
          <p:cNvSpPr txBox="1"/>
          <p:nvPr>
            <p:ph idx="3" type="subTitle"/>
          </p:nvPr>
        </p:nvSpPr>
        <p:spPr>
          <a:xfrm>
            <a:off x="1085475" y="1598652"/>
            <a:ext cx="7569000" cy="28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 Função (processamento) de classificação e tomada de decisão em que criamos uma variável para armazenar a planta escolhida a partir do dicionário inicial criado para cada planta.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cadeia de if/elif/else aplica um teste de decisão simples: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1:Se não tem vasos, já classifica como Briófita.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2:Senão, se não tem sementes, classifica como Pteridófita.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3:Senão, se não tem flores, classifica como Gimnosperma.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4:Caso contrário, cai no else (tem flores → Angiosperma).</a:t>
            </a:r>
            <a:endParaRPr/>
          </a:p>
        </p:txBody>
      </p:sp>
      <p:sp>
        <p:nvSpPr>
          <p:cNvPr id="754" name="Google Shape;754;p79"/>
          <p:cNvSpPr txBox="1"/>
          <p:nvPr>
            <p:ph type="title"/>
          </p:nvPr>
        </p:nvSpPr>
        <p:spPr>
          <a:xfrm>
            <a:off x="341850" y="654800"/>
            <a:ext cx="85737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</a:t>
            </a:r>
            <a:endParaRPr/>
          </a:p>
        </p:txBody>
      </p:sp>
      <p:sp>
        <p:nvSpPr>
          <p:cNvPr id="755" name="Google Shape;755;p79"/>
          <p:cNvSpPr/>
          <p:nvPr/>
        </p:nvSpPr>
        <p:spPr>
          <a:xfrm>
            <a:off x="1085475" y="1257200"/>
            <a:ext cx="7569000" cy="327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CA71A"/>
                </a:solidFill>
                <a:latin typeface="VT323"/>
                <a:ea typeface="VT323"/>
                <a:cs typeface="VT323"/>
                <a:sym typeface="VT323"/>
              </a:rPr>
              <a:t># 3) Função de classificação (outra caixinha de execução)</a:t>
            </a:r>
            <a:endParaRPr sz="1500">
              <a:solidFill>
                <a:srgbClr val="4CA71A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c = caracteristicas["Laranjeira"]</a:t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if c["vasos"] == 0:</a:t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  print("Briófitas")</a:t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elif c["sementes"] == 0:</a:t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  print("Pteridófitas")</a:t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elif c["flores"] == 0:</a:t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  print("Gimnospermas")</a:t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e</a:t>
            </a: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lse:</a:t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  </a:t>
            </a: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print("Angiosperma")</a:t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0"/>
          <p:cNvSpPr txBox="1"/>
          <p:nvPr>
            <p:ph idx="1" type="subTitle"/>
          </p:nvPr>
        </p:nvSpPr>
        <p:spPr>
          <a:xfrm>
            <a:off x="1085475" y="1102150"/>
            <a:ext cx="756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Tarefas:</a:t>
            </a:r>
            <a:endParaRPr/>
          </a:p>
        </p:txBody>
      </p:sp>
      <p:sp>
        <p:nvSpPr>
          <p:cNvPr id="761" name="Google Shape;761;p80"/>
          <p:cNvSpPr txBox="1"/>
          <p:nvPr>
            <p:ph idx="3" type="subTitle"/>
          </p:nvPr>
        </p:nvSpPr>
        <p:spPr>
          <a:xfrm>
            <a:off x="1085475" y="1598652"/>
            <a:ext cx="7569000" cy="28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4- Fazemos ao final um teste para validar nossa lógica, usando operadores relacionais</a:t>
            </a:r>
            <a:endParaRPr/>
          </a:p>
        </p:txBody>
      </p:sp>
      <p:sp>
        <p:nvSpPr>
          <p:cNvPr id="762" name="Google Shape;762;p80"/>
          <p:cNvSpPr txBox="1"/>
          <p:nvPr>
            <p:ph type="title"/>
          </p:nvPr>
        </p:nvSpPr>
        <p:spPr>
          <a:xfrm>
            <a:off x="341850" y="654800"/>
            <a:ext cx="85737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</a:t>
            </a:r>
            <a:endParaRPr/>
          </a:p>
        </p:txBody>
      </p:sp>
      <p:sp>
        <p:nvSpPr>
          <p:cNvPr id="763" name="Google Shape;763;p80"/>
          <p:cNvSpPr/>
          <p:nvPr/>
        </p:nvSpPr>
        <p:spPr>
          <a:xfrm>
            <a:off x="1085475" y="2368750"/>
            <a:ext cx="7569000" cy="21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print(caracteristicas["Laranjeira"] == briofitas)</a:t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print(caracteristicas["Laranjeira"] == angiospermas)</a:t>
            </a:r>
            <a:endParaRPr sz="15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81" title="beautiful-seaside-landscape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941" l="0" r="0" t="7933"/>
          <a:stretch/>
        </p:blipFill>
        <p:spPr>
          <a:xfrm>
            <a:off x="191450" y="686275"/>
            <a:ext cx="8758328" cy="4130125"/>
          </a:xfrm>
          <a:prstGeom prst="rect">
            <a:avLst/>
          </a:prstGeom>
        </p:spPr>
      </p:pic>
      <p:sp>
        <p:nvSpPr>
          <p:cNvPr id="769" name="Google Shape;769;p81"/>
          <p:cNvSpPr txBox="1"/>
          <p:nvPr>
            <p:ph type="title"/>
          </p:nvPr>
        </p:nvSpPr>
        <p:spPr>
          <a:xfrm>
            <a:off x="6404600" y="3927900"/>
            <a:ext cx="21837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Intervalo de almoço</a:t>
            </a:r>
            <a:endParaRPr sz="2000"/>
          </a:p>
        </p:txBody>
      </p:sp>
      <p:sp>
        <p:nvSpPr>
          <p:cNvPr id="770" name="Google Shape;770;p81"/>
          <p:cNvSpPr txBox="1"/>
          <p:nvPr/>
        </p:nvSpPr>
        <p:spPr>
          <a:xfrm>
            <a:off x="341850" y="205291"/>
            <a:ext cx="44754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Continua...</a:t>
            </a:r>
            <a:endParaRPr sz="16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2"/>
          <p:cNvSpPr txBox="1"/>
          <p:nvPr>
            <p:ph idx="1" type="subTitle"/>
          </p:nvPr>
        </p:nvSpPr>
        <p:spPr>
          <a:xfrm>
            <a:off x="3365625" y="3918575"/>
            <a:ext cx="52740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acotes externos que estendem suas funcionalidades</a:t>
            </a:r>
            <a:endParaRPr/>
          </a:p>
        </p:txBody>
      </p:sp>
      <p:sp>
        <p:nvSpPr>
          <p:cNvPr id="776" name="Google Shape;776;p82"/>
          <p:cNvSpPr txBox="1"/>
          <p:nvPr>
            <p:ph type="title"/>
          </p:nvPr>
        </p:nvSpPr>
        <p:spPr>
          <a:xfrm>
            <a:off x="1860500" y="1532500"/>
            <a:ext cx="3459000" cy="15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Biblioteca</a:t>
            </a:r>
            <a:r>
              <a:rPr lang="en">
                <a:solidFill>
                  <a:srgbClr val="0000FF"/>
                </a:solidFill>
              </a:rPr>
              <a:t>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77" name="Google Shape;777;p82"/>
          <p:cNvSpPr txBox="1"/>
          <p:nvPr>
            <p:ph idx="2" type="title"/>
          </p:nvPr>
        </p:nvSpPr>
        <p:spPr>
          <a:xfrm>
            <a:off x="779673" y="1910725"/>
            <a:ext cx="778200" cy="7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281700" y="742675"/>
            <a:ext cx="8580600" cy="8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FF"/>
                </a:solidFill>
              </a:rPr>
              <a:t>Conversar com o computador?</a:t>
            </a:r>
            <a:endParaRPr sz="6000">
              <a:solidFill>
                <a:srgbClr val="0000FF"/>
              </a:solidFill>
            </a:endParaRPr>
          </a:p>
        </p:txBody>
      </p:sp>
      <p:sp>
        <p:nvSpPr>
          <p:cNvPr id="228" name="Google Shape;228;p29"/>
          <p:cNvSpPr txBox="1"/>
          <p:nvPr>
            <p:ph idx="1" type="subTitle"/>
          </p:nvPr>
        </p:nvSpPr>
        <p:spPr>
          <a:xfrm>
            <a:off x="968575" y="1723750"/>
            <a:ext cx="4380900" cy="27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Assim como nós precisamos de palavras e regras gramaticais para nos comunicarmos entre pessoas, o computador também precisa de instruções claras e organizadas para entender o que deve fazer.</a:t>
            </a:r>
            <a:endParaRPr sz="2000"/>
          </a:p>
        </p:txBody>
      </p:sp>
      <p:pic>
        <p:nvPicPr>
          <p:cNvPr id="229" name="Google Shape;229;p29" title="ChatGPT Image 24 de set. de 2025, 14_41_58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432" l="0" r="0" t="2794"/>
          <a:stretch/>
        </p:blipFill>
        <p:spPr>
          <a:xfrm>
            <a:off x="5529049" y="2120674"/>
            <a:ext cx="2278958" cy="2137075"/>
          </a:xfrm>
          <a:prstGeom prst="rect">
            <a:avLst/>
          </a:prstGeom>
          <a:noFill/>
          <a:ln cap="flat" cmpd="sng" w="14725">
            <a:solidFill>
              <a:srgbClr val="7A7A78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30" name="Google Shape;230;p29"/>
          <p:cNvGrpSpPr/>
          <p:nvPr/>
        </p:nvGrpSpPr>
        <p:grpSpPr>
          <a:xfrm>
            <a:off x="5529170" y="1895457"/>
            <a:ext cx="2279322" cy="205311"/>
            <a:chOff x="511225" y="947025"/>
            <a:chExt cx="2971350" cy="265500"/>
          </a:xfrm>
        </p:grpSpPr>
        <p:pic>
          <p:nvPicPr>
            <p:cNvPr id="231" name="Google Shape;231;p29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60127" r="0" t="0"/>
            <a:stretch/>
          </p:blipFill>
          <p:spPr>
            <a:xfrm>
              <a:off x="512775" y="947025"/>
              <a:ext cx="2969800" cy="265500"/>
            </a:xfrm>
            <a:prstGeom prst="rect">
              <a:avLst/>
            </a:prstGeom>
            <a:noFill/>
            <a:ln cap="flat" cmpd="sng" w="14725">
              <a:solidFill>
                <a:srgbClr val="7A7A78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32" name="Google Shape;232;p29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60127" r="0" t="0"/>
            <a:stretch/>
          </p:blipFill>
          <p:spPr>
            <a:xfrm>
              <a:off x="511225" y="947025"/>
              <a:ext cx="2969800" cy="265500"/>
            </a:xfrm>
            <a:prstGeom prst="rect">
              <a:avLst/>
            </a:prstGeom>
            <a:noFill/>
            <a:ln cap="flat" cmpd="sng" w="14725">
              <a:solidFill>
                <a:srgbClr val="7A7A78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3"/>
          <p:cNvSpPr txBox="1"/>
          <p:nvPr>
            <p:ph idx="1" type="subTitle"/>
          </p:nvPr>
        </p:nvSpPr>
        <p:spPr>
          <a:xfrm>
            <a:off x="2186425" y="1559350"/>
            <a:ext cx="657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é?</a:t>
            </a:r>
            <a:endParaRPr/>
          </a:p>
        </p:txBody>
      </p:sp>
      <p:sp>
        <p:nvSpPr>
          <p:cNvPr id="783" name="Google Shape;783;p83"/>
          <p:cNvSpPr txBox="1"/>
          <p:nvPr>
            <p:ph idx="2" type="subTitle"/>
          </p:nvPr>
        </p:nvSpPr>
        <p:spPr>
          <a:xfrm>
            <a:off x="2186425" y="3067780"/>
            <a:ext cx="657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que usar?</a:t>
            </a:r>
            <a:endParaRPr/>
          </a:p>
        </p:txBody>
      </p:sp>
      <p:sp>
        <p:nvSpPr>
          <p:cNvPr id="784" name="Google Shape;784;p83"/>
          <p:cNvSpPr txBox="1"/>
          <p:nvPr>
            <p:ph idx="3" type="subTitle"/>
          </p:nvPr>
        </p:nvSpPr>
        <p:spPr>
          <a:xfrm>
            <a:off x="2186425" y="2055849"/>
            <a:ext cx="65712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onjunto de códigos prontos, desenvolvidos para resolver problemas comuns sem que seja necessário escrever tudo do zero.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–&gt; </a:t>
            </a:r>
            <a:r>
              <a:rPr lang="en"/>
              <a:t>Aproveita soluções já construídas para facilitar o desenvolvimento</a:t>
            </a:r>
            <a:endParaRPr/>
          </a:p>
        </p:txBody>
      </p:sp>
      <p:sp>
        <p:nvSpPr>
          <p:cNvPr id="785" name="Google Shape;785;p83"/>
          <p:cNvSpPr txBox="1"/>
          <p:nvPr>
            <p:ph idx="4" type="subTitle"/>
          </p:nvPr>
        </p:nvSpPr>
        <p:spPr>
          <a:xfrm>
            <a:off x="2186425" y="3564275"/>
            <a:ext cx="65712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Economia de tempo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Confiabilidade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Simplicidade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Eficiência</a:t>
            </a:r>
            <a:endParaRPr b="1"/>
          </a:p>
        </p:txBody>
      </p:sp>
      <p:sp>
        <p:nvSpPr>
          <p:cNvPr id="786" name="Google Shape;786;p83"/>
          <p:cNvSpPr txBox="1"/>
          <p:nvPr>
            <p:ph type="title"/>
          </p:nvPr>
        </p:nvSpPr>
        <p:spPr>
          <a:xfrm>
            <a:off x="341850" y="654800"/>
            <a:ext cx="85737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FF"/>
                </a:solidFill>
              </a:rPr>
              <a:t>Bibliotecas em Python</a:t>
            </a:r>
            <a:endParaRPr sz="4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4"/>
          <p:cNvSpPr txBox="1"/>
          <p:nvPr>
            <p:ph idx="2" type="subTitle"/>
          </p:nvPr>
        </p:nvSpPr>
        <p:spPr>
          <a:xfrm>
            <a:off x="341850" y="2576145"/>
            <a:ext cx="2599200" cy="20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</a:t>
            </a:r>
            <a:r>
              <a:rPr lang="en"/>
              <a:t>oltada para análise e manipulação de dados.</a:t>
            </a:r>
            <a:endParaRPr/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DataFrame e Series, que permitem organizar informações em formato de tabela, facilitando operações como filtrar, agrupar, limpar e transformar dados.</a:t>
            </a:r>
            <a:endParaRPr/>
          </a:p>
        </p:txBody>
      </p:sp>
      <p:sp>
        <p:nvSpPr>
          <p:cNvPr id="792" name="Google Shape;792;p84"/>
          <p:cNvSpPr txBox="1"/>
          <p:nvPr>
            <p:ph type="title"/>
          </p:nvPr>
        </p:nvSpPr>
        <p:spPr>
          <a:xfrm>
            <a:off x="3144406" y="2163500"/>
            <a:ext cx="25992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MATPLOTLIB</a:t>
            </a:r>
            <a:endParaRPr/>
          </a:p>
        </p:txBody>
      </p:sp>
      <p:sp>
        <p:nvSpPr>
          <p:cNvPr id="793" name="Google Shape;793;p84"/>
          <p:cNvSpPr txBox="1"/>
          <p:nvPr>
            <p:ph idx="4" type="title"/>
          </p:nvPr>
        </p:nvSpPr>
        <p:spPr>
          <a:xfrm>
            <a:off x="341840" y="2163650"/>
            <a:ext cx="2599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sp>
        <p:nvSpPr>
          <p:cNvPr id="794" name="Google Shape;794;p84"/>
          <p:cNvSpPr txBox="1"/>
          <p:nvPr>
            <p:ph idx="6" type="title"/>
          </p:nvPr>
        </p:nvSpPr>
        <p:spPr>
          <a:xfrm>
            <a:off x="341850" y="654800"/>
            <a:ext cx="5402400" cy="1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Algumas bibliotecas</a:t>
            </a:r>
            <a:endParaRPr sz="5400"/>
          </a:p>
          <a:p>
            <a:pPr indent="0" lvl="0" marL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interessantes:</a:t>
            </a:r>
            <a:endParaRPr sz="5400"/>
          </a:p>
        </p:txBody>
      </p:sp>
      <p:pic>
        <p:nvPicPr>
          <p:cNvPr id="795" name="Google Shape;795;p84" title="ChatGPT Image 1 de out. de 2025, 19_47_22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501" l="0" r="0" t="9533"/>
          <a:stretch/>
        </p:blipFill>
        <p:spPr>
          <a:xfrm>
            <a:off x="6024450" y="1294752"/>
            <a:ext cx="2738414" cy="3092748"/>
          </a:xfrm>
          <a:prstGeom prst="rect">
            <a:avLst/>
          </a:prstGeom>
          <a:noFill/>
          <a:ln cap="flat" cmpd="sng" w="19050">
            <a:solidFill>
              <a:srgbClr val="7A7A78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96" name="Google Shape;796;p84"/>
          <p:cNvGrpSpPr/>
          <p:nvPr/>
        </p:nvGrpSpPr>
        <p:grpSpPr>
          <a:xfrm>
            <a:off x="6024621" y="1050229"/>
            <a:ext cx="2738990" cy="244526"/>
            <a:chOff x="511225" y="947025"/>
            <a:chExt cx="2971350" cy="265500"/>
          </a:xfrm>
        </p:grpSpPr>
        <p:pic>
          <p:nvPicPr>
            <p:cNvPr id="797" name="Google Shape;797;p84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60127" r="0" t="0"/>
            <a:stretch/>
          </p:blipFill>
          <p:spPr>
            <a:xfrm>
              <a:off x="512775" y="947025"/>
              <a:ext cx="2969800" cy="265500"/>
            </a:xfrm>
            <a:prstGeom prst="rect">
              <a:avLst/>
            </a:prstGeom>
            <a:noFill/>
            <a:ln cap="flat" cmpd="sng" w="17700">
              <a:solidFill>
                <a:srgbClr val="7A7A78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98" name="Google Shape;798;p84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60127" r="0" t="0"/>
            <a:stretch/>
          </p:blipFill>
          <p:spPr>
            <a:xfrm>
              <a:off x="511225" y="947025"/>
              <a:ext cx="2969800" cy="265500"/>
            </a:xfrm>
            <a:prstGeom prst="rect">
              <a:avLst/>
            </a:prstGeom>
            <a:noFill/>
            <a:ln cap="flat" cmpd="sng" w="17700">
              <a:solidFill>
                <a:srgbClr val="7A7A78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799" name="Google Shape;799;p84"/>
          <p:cNvSpPr txBox="1"/>
          <p:nvPr>
            <p:ph idx="2" type="subTitle"/>
          </p:nvPr>
        </p:nvSpPr>
        <p:spPr>
          <a:xfrm>
            <a:off x="3144400" y="2575995"/>
            <a:ext cx="2599200" cy="20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Usada</a:t>
            </a:r>
            <a:r>
              <a:rPr lang="en"/>
              <a:t> para visualização de dados em gráficos.</a:t>
            </a:r>
            <a:endParaRPr/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Podem ser </a:t>
            </a:r>
            <a:r>
              <a:rPr lang="en"/>
              <a:t>criados gráficos de linha, barras, pizza, histogramas e até visualizações mais complexas.</a:t>
            </a:r>
            <a:endParaRPr/>
          </a:p>
        </p:txBody>
      </p:sp>
      <p:pic>
        <p:nvPicPr>
          <p:cNvPr id="800" name="Google Shape;800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0" y="122450"/>
            <a:ext cx="836526" cy="4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5"/>
          <p:cNvSpPr txBox="1"/>
          <p:nvPr>
            <p:ph type="title"/>
          </p:nvPr>
        </p:nvSpPr>
        <p:spPr>
          <a:xfrm>
            <a:off x="1388100" y="1307100"/>
            <a:ext cx="6367800" cy="12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(Pandas)</a:t>
            </a:r>
            <a:endParaRPr/>
          </a:p>
        </p:txBody>
      </p:sp>
      <p:pic>
        <p:nvPicPr>
          <p:cNvPr id="806" name="Google Shape;80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650" y="2831098"/>
            <a:ext cx="2632701" cy="15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6"/>
          <p:cNvSpPr txBox="1"/>
          <p:nvPr>
            <p:ph idx="1" type="subTitle"/>
          </p:nvPr>
        </p:nvSpPr>
        <p:spPr>
          <a:xfrm>
            <a:off x="267625" y="1279166"/>
            <a:ext cx="8647200" cy="4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🐧 Exercício: Explorando o Pandas com o Conjunto de Dados Palmer Penguins</a:t>
            </a:r>
            <a:endParaRPr sz="2100"/>
          </a:p>
        </p:txBody>
      </p:sp>
      <p:sp>
        <p:nvSpPr>
          <p:cNvPr id="812" name="Google Shape;812;p86"/>
          <p:cNvSpPr txBox="1"/>
          <p:nvPr>
            <p:ph idx="3" type="subTitle"/>
          </p:nvPr>
        </p:nvSpPr>
        <p:spPr>
          <a:xfrm>
            <a:off x="267625" y="1513164"/>
            <a:ext cx="86472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conjunto de dados Penguins contém informações sobre três espécies de pinguins coletadas nas ilhas do arquipélago Palmer, incluindo características físicas como o comprimento e a profundidade do bico, o comprimento da nadadeira e o peso corporal.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 para o CSV do conjunto de dados: https://raw.githubusercontent.com/allisonhorst/palmerpenguins/main/inst/extdata/penguins.csv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Estamos interessados em saber qual é a massa corporal média dos pinguins de cada espécie.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Também queremos investigar se existe diferença no comprimento médio do bico (bill_length_mm) entre pinguins machos e fêmeas.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86"/>
          <p:cNvSpPr txBox="1"/>
          <p:nvPr>
            <p:ph type="title"/>
          </p:nvPr>
        </p:nvSpPr>
        <p:spPr>
          <a:xfrm>
            <a:off x="268325" y="654800"/>
            <a:ext cx="8647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Atividade prática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7"/>
          <p:cNvSpPr txBox="1"/>
          <p:nvPr>
            <p:ph idx="1" type="subTitle"/>
          </p:nvPr>
        </p:nvSpPr>
        <p:spPr>
          <a:xfrm>
            <a:off x="267625" y="1279166"/>
            <a:ext cx="8647200" cy="4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Situação-problema</a:t>
            </a:r>
            <a:endParaRPr/>
          </a:p>
        </p:txBody>
      </p:sp>
      <p:sp>
        <p:nvSpPr>
          <p:cNvPr id="819" name="Google Shape;819;p87"/>
          <p:cNvSpPr txBox="1"/>
          <p:nvPr>
            <p:ph idx="3" type="subTitle"/>
          </p:nvPr>
        </p:nvSpPr>
        <p:spPr>
          <a:xfrm>
            <a:off x="267625" y="1513164"/>
            <a:ext cx="86472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Imagine que você é um(a) pesquisador(a) trabalhando na Antártida. Sua equipe coletou dados valiosos de três espécies de pinguins (</a:t>
            </a:r>
            <a:r>
              <a:rPr i="1" lang="en"/>
              <a:t>Adelie</a:t>
            </a:r>
            <a:r>
              <a:rPr lang="en"/>
              <a:t>,</a:t>
            </a:r>
            <a:r>
              <a:rPr i="1" lang="en"/>
              <a:t> Chinstrap </a:t>
            </a:r>
            <a:r>
              <a:rPr lang="en"/>
              <a:t>e</a:t>
            </a:r>
            <a:r>
              <a:rPr i="1" lang="en"/>
              <a:t> Gentoo</a:t>
            </a:r>
            <a:r>
              <a:rPr lang="en"/>
              <a:t>) que vivem em três ilhas diferentes no arquipélago Palmer. Medidas corporais, como as dimensões do bico, o comprimento da nadadeira e a massa corporal, são cruciais para entender como essas espécies se adaptaram e se diferenciam.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Sua tarefa é usar a visualização de dados para encontrar padrões que ajudem a diferenciar as espécies e a entender melhor sua morfologia e distribuição: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- 1º: Limpar registros com dados nulos ou inconsistentes;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- 2º: Verifique qual das espécies de pinguins é em média mais pesada que as outras e forneça uma visualização;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- 3º: Compare a distribuição dos comprimentos dos bicos pelas profundidades dos bicos entre espécies;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- 4º: Verifique se há aumento do tamanho da asa conforme o aumento do peso da espécie identificada como mais pesada em 2ª.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url do dataset está disponível no collab.</a:t>
            </a:r>
            <a:endParaRPr/>
          </a:p>
        </p:txBody>
      </p:sp>
      <p:sp>
        <p:nvSpPr>
          <p:cNvPr id="820" name="Google Shape;820;p87"/>
          <p:cNvSpPr txBox="1"/>
          <p:nvPr>
            <p:ph type="title"/>
          </p:nvPr>
        </p:nvSpPr>
        <p:spPr>
          <a:xfrm>
            <a:off x="268325" y="654800"/>
            <a:ext cx="8647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Atividade prática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8"/>
          <p:cNvSpPr txBox="1"/>
          <p:nvPr>
            <p:ph type="title"/>
          </p:nvPr>
        </p:nvSpPr>
        <p:spPr>
          <a:xfrm>
            <a:off x="937950" y="1307100"/>
            <a:ext cx="7268100" cy="12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(Matplotlib)</a:t>
            </a:r>
            <a:endParaRPr/>
          </a:p>
        </p:txBody>
      </p:sp>
      <p:pic>
        <p:nvPicPr>
          <p:cNvPr id="826" name="Google Shape;82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650" y="2831098"/>
            <a:ext cx="2632701" cy="15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89"/>
          <p:cNvSpPr txBox="1"/>
          <p:nvPr>
            <p:ph type="title"/>
          </p:nvPr>
        </p:nvSpPr>
        <p:spPr>
          <a:xfrm>
            <a:off x="669775" y="1143000"/>
            <a:ext cx="38523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Obrigada!</a:t>
            </a:r>
            <a:endParaRPr/>
          </a:p>
        </p:txBody>
      </p:sp>
      <p:sp>
        <p:nvSpPr>
          <p:cNvPr id="832" name="Google Shape;832;p89"/>
          <p:cNvSpPr txBox="1"/>
          <p:nvPr>
            <p:ph idx="1" type="subTitle"/>
          </p:nvPr>
        </p:nvSpPr>
        <p:spPr>
          <a:xfrm>
            <a:off x="669775" y="1850750"/>
            <a:ext cx="3683400" cy="17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Alguma dúvida?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andreza.cunha@usp.br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gustavo.lelli@usp.br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joao.novoletti@gmail.com</a:t>
            </a:r>
            <a:r>
              <a:rPr lang="en" u="sng"/>
              <a:t> 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renatoacsantos@gmail.co</a:t>
            </a:r>
            <a:r>
              <a:rPr lang="en" u="sng">
                <a:solidFill>
                  <a:schemeClr val="hlink"/>
                </a:solidFill>
                <a:hlinkClick r:id="rId6"/>
              </a:rPr>
              <a:t>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Conheça nosso laboratório: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https://labbces.cena.usp.br/</a:t>
            </a:r>
            <a:endParaRPr/>
          </a:p>
        </p:txBody>
      </p:sp>
      <p:grpSp>
        <p:nvGrpSpPr>
          <p:cNvPr id="833" name="Google Shape;833;p89"/>
          <p:cNvGrpSpPr/>
          <p:nvPr/>
        </p:nvGrpSpPr>
        <p:grpSpPr>
          <a:xfrm>
            <a:off x="786300" y="3733087"/>
            <a:ext cx="437400" cy="437400"/>
            <a:chOff x="786300" y="3047287"/>
            <a:chExt cx="437400" cy="437400"/>
          </a:xfrm>
        </p:grpSpPr>
        <p:sp>
          <p:nvSpPr>
            <p:cNvPr id="834" name="Google Shape;834;p89"/>
            <p:cNvSpPr/>
            <p:nvPr/>
          </p:nvSpPr>
          <p:spPr>
            <a:xfrm>
              <a:off x="786300" y="3047287"/>
              <a:ext cx="437400" cy="437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5" name="Google Shape;835;p89"/>
            <p:cNvGrpSpPr/>
            <p:nvPr/>
          </p:nvGrpSpPr>
          <p:grpSpPr>
            <a:xfrm>
              <a:off x="873449" y="3126785"/>
              <a:ext cx="276012" cy="275991"/>
              <a:chOff x="3368074" y="3882537"/>
              <a:chExt cx="215298" cy="215298"/>
            </a:xfrm>
          </p:grpSpPr>
          <p:sp>
            <p:nvSpPr>
              <p:cNvPr id="836" name="Google Shape;836;p89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rect b="b" l="l" r="r" t="t"/>
                <a:pathLst>
                  <a:path extrusionOk="0" h="6764" w="6764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89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rect b="b" l="l" r="r" t="t"/>
                <a:pathLst>
                  <a:path extrusionOk="0" h="3542" w="3607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89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rect b="b" l="l" r="r" t="t"/>
                <a:pathLst>
                  <a:path extrusionOk="0" h="918" w="929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9" name="Google Shape;839;p89"/>
          <p:cNvSpPr txBox="1"/>
          <p:nvPr/>
        </p:nvSpPr>
        <p:spPr>
          <a:xfrm>
            <a:off x="341850" y="205291"/>
            <a:ext cx="44754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rPr>
              <a:t>Final_notes.txt</a:t>
            </a:r>
            <a:endParaRPr sz="1600">
              <a:solidFill>
                <a:schemeClr val="dk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840" name="Google Shape;840;p89"/>
          <p:cNvSpPr txBox="1"/>
          <p:nvPr/>
        </p:nvSpPr>
        <p:spPr>
          <a:xfrm>
            <a:off x="1300500" y="3733075"/>
            <a:ext cx="1961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@labbces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idx="6" type="title"/>
          </p:nvPr>
        </p:nvSpPr>
        <p:spPr>
          <a:xfrm>
            <a:off x="364241" y="807200"/>
            <a:ext cx="2765700" cy="8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00FF"/>
                </a:solidFill>
              </a:rPr>
              <a:t>Python</a:t>
            </a:r>
            <a:endParaRPr sz="5000">
              <a:solidFill>
                <a:srgbClr val="0000FF"/>
              </a:solidFill>
            </a:endParaRPr>
          </a:p>
        </p:txBody>
      </p:sp>
      <p:sp>
        <p:nvSpPr>
          <p:cNvPr id="238" name="Google Shape;238;p30"/>
          <p:cNvSpPr txBox="1"/>
          <p:nvPr>
            <p:ph idx="1" type="subTitle"/>
          </p:nvPr>
        </p:nvSpPr>
        <p:spPr>
          <a:xfrm>
            <a:off x="2513165" y="2402600"/>
            <a:ext cx="3030000" cy="20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Quando comparado ao R, o Python compartilha características como a flexibilidade e a execução dinâmica. Mas, enquanto o R foi criado com foco em análise estatística, o Python se consolidou como uma linguagem de uso geral.</a:t>
            </a:r>
            <a:endParaRPr b="1"/>
          </a:p>
        </p:txBody>
      </p:sp>
      <p:sp>
        <p:nvSpPr>
          <p:cNvPr id="239" name="Google Shape;239;p30"/>
          <p:cNvSpPr txBox="1"/>
          <p:nvPr>
            <p:ph idx="2" type="subTitle"/>
          </p:nvPr>
        </p:nvSpPr>
        <p:spPr>
          <a:xfrm>
            <a:off x="356115" y="2402450"/>
            <a:ext cx="2196900" cy="20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 Python, tornou-se uma das linguagens mais utilizadas por sua sintaxe simples que facilita o aprendizado e a implementação de soluções.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0" name="Google Shape;240;p30"/>
          <p:cNvSpPr txBox="1"/>
          <p:nvPr>
            <p:ph type="title"/>
          </p:nvPr>
        </p:nvSpPr>
        <p:spPr>
          <a:xfrm>
            <a:off x="2512441" y="1989950"/>
            <a:ext cx="30294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DIFERENTE</a:t>
            </a:r>
            <a:endParaRPr sz="3500"/>
          </a:p>
        </p:txBody>
      </p:sp>
      <p:sp>
        <p:nvSpPr>
          <p:cNvPr id="241" name="Google Shape;241;p30"/>
          <p:cNvSpPr txBox="1"/>
          <p:nvPr>
            <p:ph idx="4" type="title"/>
          </p:nvPr>
        </p:nvSpPr>
        <p:spPr>
          <a:xfrm>
            <a:off x="356105" y="1989943"/>
            <a:ext cx="2599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POPULAR</a:t>
            </a:r>
            <a:endParaRPr sz="3500"/>
          </a:p>
        </p:txBody>
      </p:sp>
      <p:pic>
        <p:nvPicPr>
          <p:cNvPr id="242" name="Google Shape;242;p30" title="ChatGPT Image 24 de set. de 2025, 14_54_57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232" r="6011" t="0"/>
          <a:stretch/>
        </p:blipFill>
        <p:spPr>
          <a:xfrm>
            <a:off x="5787050" y="1168976"/>
            <a:ext cx="2958700" cy="3449976"/>
          </a:xfrm>
          <a:prstGeom prst="rect">
            <a:avLst/>
          </a:prstGeom>
          <a:noFill/>
          <a:ln cap="flat" cmpd="sng" w="20825">
            <a:solidFill>
              <a:srgbClr val="7A7A78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43" name="Google Shape;243;p30"/>
          <p:cNvGrpSpPr/>
          <p:nvPr/>
        </p:nvGrpSpPr>
        <p:grpSpPr>
          <a:xfrm>
            <a:off x="5787063" y="878581"/>
            <a:ext cx="2958744" cy="290368"/>
            <a:chOff x="755616" y="947022"/>
            <a:chExt cx="2726953" cy="265492"/>
          </a:xfrm>
        </p:grpSpPr>
        <p:pic>
          <p:nvPicPr>
            <p:cNvPr id="244" name="Google Shape;244;p30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0" l="60127" r="0" t="0"/>
            <a:stretch/>
          </p:blipFill>
          <p:spPr>
            <a:xfrm>
              <a:off x="755616" y="947033"/>
              <a:ext cx="2726953" cy="265480"/>
            </a:xfrm>
            <a:prstGeom prst="rect">
              <a:avLst/>
            </a:prstGeom>
            <a:noFill/>
            <a:ln cap="flat" cmpd="sng" w="20825">
              <a:solidFill>
                <a:srgbClr val="7A7A78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45" name="Google Shape;245;p30" title="Sin título-2.png"/>
            <p:cNvPicPr preferRelativeResize="0"/>
            <p:nvPr/>
          </p:nvPicPr>
          <p:blipFill rotWithShape="1">
            <a:blip r:embed="rId4">
              <a:alphaModFix/>
            </a:blip>
            <a:srcRect b="10" l="65792" r="0" t="0"/>
            <a:stretch/>
          </p:blipFill>
          <p:spPr>
            <a:xfrm>
              <a:off x="933097" y="947022"/>
              <a:ext cx="2547917" cy="265480"/>
            </a:xfrm>
            <a:prstGeom prst="rect">
              <a:avLst/>
            </a:prstGeom>
            <a:noFill/>
            <a:ln cap="flat" cmpd="sng" w="20825">
              <a:solidFill>
                <a:srgbClr val="7A7A78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idx="1" type="subTitle"/>
          </p:nvPr>
        </p:nvSpPr>
        <p:spPr>
          <a:xfrm>
            <a:off x="3398125" y="3918575"/>
            <a:ext cx="52416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Funções são “caixinhas” que recebem algo, fazem um processamento e devolvem um resultado.</a:t>
            </a:r>
            <a:endParaRPr/>
          </a:p>
        </p:txBody>
      </p:sp>
      <p:sp>
        <p:nvSpPr>
          <p:cNvPr id="251" name="Google Shape;251;p31"/>
          <p:cNvSpPr txBox="1"/>
          <p:nvPr>
            <p:ph type="title"/>
          </p:nvPr>
        </p:nvSpPr>
        <p:spPr>
          <a:xfrm>
            <a:off x="1860500" y="1532500"/>
            <a:ext cx="3459000" cy="15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Algumas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funções básicas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52" name="Google Shape;252;p31"/>
          <p:cNvSpPr txBox="1"/>
          <p:nvPr>
            <p:ph idx="2" type="title"/>
          </p:nvPr>
        </p:nvSpPr>
        <p:spPr>
          <a:xfrm>
            <a:off x="779673" y="1910725"/>
            <a:ext cx="778200" cy="7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2" title="7746071.png"/>
          <p:cNvPicPr preferRelativeResize="0"/>
          <p:nvPr/>
        </p:nvPicPr>
        <p:blipFill rotWithShape="1">
          <a:blip r:embed="rId3">
            <a:alphaModFix/>
          </a:blip>
          <a:srcRect b="37477" l="6145" r="11691" t="10808"/>
          <a:stretch/>
        </p:blipFill>
        <p:spPr>
          <a:xfrm>
            <a:off x="3298075" y="1285350"/>
            <a:ext cx="5585174" cy="351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 title="Sin título-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74" y="782697"/>
            <a:ext cx="3321072" cy="1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 txBox="1"/>
          <p:nvPr>
            <p:ph type="title"/>
          </p:nvPr>
        </p:nvSpPr>
        <p:spPr>
          <a:xfrm>
            <a:off x="523900" y="1374675"/>
            <a:ext cx="2884200" cy="618900"/>
          </a:xfrm>
          <a:prstGeom prst="rect">
            <a:avLst/>
          </a:prstGeom>
        </p:spPr>
        <p:txBody>
          <a:bodyPr anchorCtr="0" anchor="b" bIns="68025" lIns="68025" spcFirstLastPara="1" rIns="68025" wrap="square" tIns="68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47">
                <a:solidFill>
                  <a:srgbClr val="0000FF"/>
                </a:solidFill>
              </a:rPr>
              <a:t>print()</a:t>
            </a:r>
            <a:endParaRPr sz="4547">
              <a:solidFill>
                <a:srgbClr val="0000FF"/>
              </a:solidFill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325" y="3287450"/>
            <a:ext cx="1517601" cy="8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/>
          <p:nvPr/>
        </p:nvSpPr>
        <p:spPr>
          <a:xfrm>
            <a:off x="3684725" y="1993650"/>
            <a:ext cx="4932000" cy="1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Mostrar (imprimir) algo na tela: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15900" lvl="0" marL="2413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Escrevemos imprimir em inglês (print) e logo em seguida precisamos abrir (e fechar) parênteses - sem espaços.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Pode receber vários argumentos separados por vírgulas para serem impressos em sequência.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y Presentation Template">
  <a:themeElements>
    <a:clrScheme name="Simple Light">
      <a:dk1>
        <a:srgbClr val="191919"/>
      </a:dk1>
      <a:lt1>
        <a:srgbClr val="EFEFEF"/>
      </a:lt1>
      <a:dk2>
        <a:srgbClr val="707070"/>
      </a:dk2>
      <a:lt2>
        <a:srgbClr val="C1C1B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